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6"/>
  </p:notesMasterIdLst>
  <p:sldIdLst>
    <p:sldId id="302" r:id="rId3"/>
    <p:sldId id="257" r:id="rId4"/>
    <p:sldId id="258" r:id="rId5"/>
    <p:sldId id="259" r:id="rId6"/>
    <p:sldId id="260" r:id="rId7"/>
    <p:sldId id="261" r:id="rId8"/>
    <p:sldId id="262" r:id="rId9"/>
    <p:sldId id="263" r:id="rId10"/>
    <p:sldId id="264" r:id="rId11"/>
    <p:sldId id="298"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1352"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87C7C-4A99-4807-AA12-1E8C3DEEAC50}"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02C82-5892-49B6-8869-9987336DBDEF}" type="slidenum">
              <a:rPr lang="tr-TR" smtClean="0"/>
              <a:t>‹#›</a:t>
            </a:fld>
            <a:endParaRPr lang="tr-TR"/>
          </a:p>
        </p:txBody>
      </p:sp>
    </p:spTree>
    <p:extLst>
      <p:ext uri="{BB962C8B-B14F-4D97-AF65-F5344CB8AC3E}">
        <p14:creationId xmlns:p14="http://schemas.microsoft.com/office/powerpoint/2010/main" val="375691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7</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A</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8</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B</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9</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26</a:t>
            </a:fld>
            <a:endParaRPr lang="tr-TR"/>
          </a:p>
        </p:txBody>
      </p:sp>
    </p:spTree>
    <p:extLst>
      <p:ext uri="{BB962C8B-B14F-4D97-AF65-F5344CB8AC3E}">
        <p14:creationId xmlns:p14="http://schemas.microsoft.com/office/powerpoint/2010/main" val="97490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10</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11</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12</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13</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Doğru</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27</a:t>
            </a:fld>
            <a:endParaRPr lang="tr-TR"/>
          </a:p>
        </p:txBody>
      </p:sp>
    </p:spTree>
    <p:extLst>
      <p:ext uri="{BB962C8B-B14F-4D97-AF65-F5344CB8AC3E}">
        <p14:creationId xmlns:p14="http://schemas.microsoft.com/office/powerpoint/2010/main" val="425904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kota sınırlamasının dolup dolmadığının belirlenmesi için gümrüğe gelen malların menşelerinin belirlenmesi gerekir.</a:t>
            </a: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28</a:t>
            </a:fld>
            <a:endParaRPr lang="tr-TR"/>
          </a:p>
        </p:txBody>
      </p:sp>
    </p:spTree>
    <p:extLst>
      <p:ext uri="{BB962C8B-B14F-4D97-AF65-F5344CB8AC3E}">
        <p14:creationId xmlns:p14="http://schemas.microsoft.com/office/powerpoint/2010/main" val="97859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Menşe </a:t>
            </a:r>
            <a:r>
              <a:rPr lang="tr-TR" sz="1200" kern="1200" dirty="0" err="1" smtClean="0">
                <a:solidFill>
                  <a:schemeClr val="tx1"/>
                </a:solidFill>
                <a:effectLst/>
                <a:latin typeface="+mn-lt"/>
                <a:ea typeface="+mn-ea"/>
                <a:cs typeface="+mn-cs"/>
              </a:rPr>
              <a:t>şehadetnamesi</a:t>
            </a:r>
            <a:r>
              <a:rPr lang="tr-TR" sz="1200" kern="1200" dirty="0" smtClean="0">
                <a:solidFill>
                  <a:schemeClr val="tx1"/>
                </a:solidFill>
                <a:effectLst/>
                <a:latin typeface="+mn-lt"/>
                <a:ea typeface="+mn-ea"/>
                <a:cs typeface="+mn-cs"/>
              </a:rPr>
              <a:t>, eşyanın o memlekette geçirdiği işçilik ve işlemlerden ötürü o memleket menşeli sayılarak verilmiş ise bu hususun etraflı bir şekilde açıklanması gerekir. İthalatçı firma tarafından Menşe </a:t>
            </a:r>
            <a:r>
              <a:rPr lang="tr-TR" sz="1200" kern="1200" dirty="0" err="1" smtClean="0">
                <a:solidFill>
                  <a:schemeClr val="tx1"/>
                </a:solidFill>
                <a:effectLst/>
                <a:latin typeface="+mn-lt"/>
                <a:ea typeface="+mn-ea"/>
                <a:cs typeface="+mn-cs"/>
              </a:rPr>
              <a:t>Şehadetnamesinin</a:t>
            </a:r>
            <a:r>
              <a:rPr lang="tr-TR" sz="1200" kern="1200" dirty="0" smtClean="0">
                <a:solidFill>
                  <a:schemeClr val="tx1"/>
                </a:solidFill>
                <a:effectLst/>
                <a:latin typeface="+mn-lt"/>
                <a:ea typeface="+mn-ea"/>
                <a:cs typeface="+mn-cs"/>
              </a:rPr>
              <a:t> orijinalinin yanı sıra değişik sayıda kopyası da istenebilir. Bu durumda, istenen kopya sayısına göre en az iki takım Menşe </a:t>
            </a:r>
            <a:r>
              <a:rPr lang="tr-TR" sz="1200" kern="1200" dirty="0" err="1" smtClean="0">
                <a:solidFill>
                  <a:schemeClr val="tx1"/>
                </a:solidFill>
                <a:effectLst/>
                <a:latin typeface="+mn-lt"/>
                <a:ea typeface="+mn-ea"/>
                <a:cs typeface="+mn-cs"/>
              </a:rPr>
              <a:t>Şehadetnamesi</a:t>
            </a:r>
            <a:r>
              <a:rPr lang="tr-TR" sz="1200" kern="1200" dirty="0" smtClean="0">
                <a:solidFill>
                  <a:schemeClr val="tx1"/>
                </a:solidFill>
                <a:effectLst/>
                <a:latin typeface="+mn-lt"/>
                <a:ea typeface="+mn-ea"/>
                <a:cs typeface="+mn-cs"/>
              </a:rPr>
              <a:t> düzenlenerek (2 takım 2 kopya, 3 takım 4 kopya vb.) dilekçede “</a:t>
            </a:r>
            <a:r>
              <a:rPr lang="tr-TR" sz="1200" kern="1200" dirty="0" err="1" smtClean="0">
                <a:solidFill>
                  <a:schemeClr val="tx1"/>
                </a:solidFill>
                <a:effectLst/>
                <a:latin typeface="+mn-lt"/>
                <a:ea typeface="+mn-ea"/>
                <a:cs typeface="+mn-cs"/>
              </a:rPr>
              <a:t>copyli</a:t>
            </a:r>
            <a:r>
              <a:rPr lang="tr-TR" sz="1200" kern="1200" dirty="0" smtClean="0">
                <a:solidFill>
                  <a:schemeClr val="tx1"/>
                </a:solidFill>
                <a:effectLst/>
                <a:latin typeface="+mn-lt"/>
                <a:ea typeface="+mn-ea"/>
                <a:cs typeface="+mn-cs"/>
              </a:rPr>
              <a:t>’’ olarak belirtilmesi gerekir.</a:t>
            </a: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36</a:t>
            </a:fld>
            <a:endParaRPr lang="tr-TR"/>
          </a:p>
        </p:txBody>
      </p:sp>
    </p:spTree>
    <p:extLst>
      <p:ext uri="{BB962C8B-B14F-4D97-AF65-F5344CB8AC3E}">
        <p14:creationId xmlns:p14="http://schemas.microsoft.com/office/powerpoint/2010/main" val="2152508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37</a:t>
            </a:fld>
            <a:endParaRPr lang="tr-TR"/>
          </a:p>
        </p:txBody>
      </p:sp>
    </p:spTree>
    <p:extLst>
      <p:ext uri="{BB962C8B-B14F-4D97-AF65-F5344CB8AC3E}">
        <p14:creationId xmlns:p14="http://schemas.microsoft.com/office/powerpoint/2010/main" val="100211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(GTS)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genelleştirimiş</a:t>
            </a:r>
            <a:r>
              <a:rPr lang="tr-TR" sz="1200" kern="1200" dirty="0" smtClean="0">
                <a:solidFill>
                  <a:schemeClr val="tx1"/>
                </a:solidFill>
                <a:effectLst/>
                <a:latin typeface="+mn-lt"/>
                <a:ea typeface="+mn-ea"/>
                <a:cs typeface="+mn-cs"/>
              </a:rPr>
              <a:t> tercihler sistemi”</a:t>
            </a:r>
            <a:endParaRPr lang="tr-TR" dirty="0" smtClean="0"/>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38</a:t>
            </a:fld>
            <a:endParaRPr lang="tr-TR"/>
          </a:p>
        </p:txBody>
      </p:sp>
    </p:spTree>
    <p:extLst>
      <p:ext uri="{BB962C8B-B14F-4D97-AF65-F5344CB8AC3E}">
        <p14:creationId xmlns:p14="http://schemas.microsoft.com/office/powerpoint/2010/main" val="7371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rPr>
              <a:t>Serbest Ticaret Anlaşmamız Bulunan Ülkeler:</a:t>
            </a:r>
            <a:r>
              <a:rPr lang="tr-TR" sz="1200" b="0" u="none" kern="1200" baseline="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EFTA ülkeleri (</a:t>
            </a:r>
            <a:r>
              <a:rPr lang="tr-TR" sz="1200" b="1" u="sng" kern="1200" dirty="0" err="1" smtClean="0">
                <a:solidFill>
                  <a:schemeClr val="tx1"/>
                </a:solidFill>
                <a:effectLst/>
                <a:latin typeface="+mn-lt"/>
                <a:ea typeface="+mn-ea"/>
                <a:cs typeface="+mn-cs"/>
              </a:rPr>
              <a:t>avrupa</a:t>
            </a:r>
            <a:r>
              <a:rPr lang="tr-TR" sz="1200" b="1" u="sng" kern="1200" baseline="0" dirty="0" smtClean="0">
                <a:solidFill>
                  <a:schemeClr val="tx1"/>
                </a:solidFill>
                <a:effectLst/>
                <a:latin typeface="+mn-lt"/>
                <a:ea typeface="+mn-ea"/>
                <a:cs typeface="+mn-cs"/>
              </a:rPr>
              <a:t> serbest ticaret birliği)</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Ürdün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İsviçre</a:t>
            </a:r>
          </a:p>
          <a:p>
            <a:r>
              <a:rPr lang="tr-TR" sz="1200" kern="1200" dirty="0" smtClean="0">
                <a:solidFill>
                  <a:schemeClr val="tx1"/>
                </a:solidFill>
                <a:effectLst/>
                <a:latin typeface="+mn-lt"/>
                <a:ea typeface="+mn-ea"/>
                <a:cs typeface="+mn-cs"/>
              </a:rPr>
              <a:t>Şili</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Federasyonu</a:t>
            </a:r>
          </a:p>
          <a:p>
            <a:r>
              <a:rPr lang="tr-TR" sz="1200" kern="1200" dirty="0" smtClean="0">
                <a:solidFill>
                  <a:schemeClr val="tx1"/>
                </a:solidFill>
                <a:effectLst/>
                <a:latin typeface="+mn-lt"/>
                <a:ea typeface="+mn-ea"/>
                <a:cs typeface="+mn-cs"/>
              </a:rPr>
              <a:t>Sırbistan</a:t>
            </a:r>
          </a:p>
          <a:p>
            <a:r>
              <a:rPr lang="tr-TR" sz="1200" kern="1200" dirty="0" smtClean="0">
                <a:solidFill>
                  <a:schemeClr val="tx1"/>
                </a:solidFill>
                <a:effectLst/>
                <a:latin typeface="+mn-lt"/>
                <a:ea typeface="+mn-ea"/>
                <a:cs typeface="+mn-cs"/>
              </a:rPr>
              <a:t>Karadağ</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Norveç Krallığı</a:t>
            </a:r>
          </a:p>
          <a:p>
            <a:r>
              <a:rPr lang="tr-TR" sz="1200" kern="1200" dirty="0" smtClean="0">
                <a:solidFill>
                  <a:schemeClr val="tx1"/>
                </a:solidFill>
                <a:effectLst/>
                <a:latin typeface="+mn-lt"/>
                <a:ea typeface="+mn-ea"/>
                <a:cs typeface="+mn-cs"/>
              </a:rPr>
              <a:t>İsrail</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Makedonya</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İzlanda Cumhuriyeti</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Bosna Hersek</a:t>
            </a:r>
          </a:p>
          <a:p>
            <a:r>
              <a:rPr lang="tr-TR" sz="1200" kern="1200" dirty="0" smtClean="0">
                <a:solidFill>
                  <a:schemeClr val="tx1"/>
                </a:solidFill>
                <a:effectLst/>
                <a:latin typeface="+mn-lt"/>
                <a:ea typeface="+mn-ea"/>
                <a:cs typeface="+mn-cs"/>
              </a:rPr>
              <a:t>Hırvatistan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Fas</a:t>
            </a:r>
            <a:r>
              <a:rPr lang="tr-TR" sz="1200" kern="1200" baseline="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Lichtenstein</a:t>
            </a:r>
            <a:r>
              <a:rPr lang="tr-TR" sz="1200" kern="1200" dirty="0" smtClean="0">
                <a:solidFill>
                  <a:schemeClr val="tx1"/>
                </a:solidFill>
                <a:effectLst/>
                <a:latin typeface="+mn-lt"/>
                <a:ea typeface="+mn-ea"/>
                <a:cs typeface="+mn-cs"/>
              </a:rPr>
              <a:t> prensliği</a:t>
            </a:r>
          </a:p>
          <a:p>
            <a:r>
              <a:rPr lang="tr-TR" sz="1200" kern="1200" dirty="0" smtClean="0">
                <a:solidFill>
                  <a:schemeClr val="tx1"/>
                </a:solidFill>
                <a:effectLst/>
                <a:latin typeface="+mn-lt"/>
                <a:ea typeface="+mn-ea"/>
                <a:cs typeface="+mn-cs"/>
              </a:rPr>
              <a:t>Filistin</a:t>
            </a:r>
          </a:p>
          <a:p>
            <a:r>
              <a:rPr lang="tr-TR" sz="1200" kern="1200" dirty="0" smtClean="0">
                <a:solidFill>
                  <a:schemeClr val="tx1"/>
                </a:solidFill>
                <a:effectLst/>
                <a:latin typeface="+mn-lt"/>
                <a:ea typeface="+mn-ea"/>
                <a:cs typeface="+mn-cs"/>
              </a:rPr>
              <a:t>Tunus</a:t>
            </a:r>
          </a:p>
          <a:p>
            <a:r>
              <a:rPr lang="tr-TR" sz="1200" kern="1200" dirty="0" smtClean="0">
                <a:solidFill>
                  <a:schemeClr val="tx1"/>
                </a:solidFill>
                <a:effectLst/>
                <a:latin typeface="+mn-lt"/>
                <a:ea typeface="+mn-ea"/>
                <a:cs typeface="+mn-cs"/>
              </a:rPr>
              <a:t>Suriye</a:t>
            </a:r>
          </a:p>
          <a:p>
            <a:r>
              <a:rPr lang="tr-TR" sz="1200" kern="1200" dirty="0" smtClean="0">
                <a:solidFill>
                  <a:schemeClr val="tx1"/>
                </a:solidFill>
                <a:effectLst/>
                <a:latin typeface="+mn-lt"/>
                <a:ea typeface="+mn-ea"/>
                <a:cs typeface="+mn-cs"/>
              </a:rPr>
              <a:t>Mısır</a:t>
            </a:r>
          </a:p>
          <a:p>
            <a:r>
              <a:rPr lang="tr-TR" sz="1200" kern="1200" dirty="0" smtClean="0">
                <a:solidFill>
                  <a:schemeClr val="tx1"/>
                </a:solidFill>
                <a:effectLst/>
                <a:latin typeface="+mn-lt"/>
                <a:ea typeface="+mn-ea"/>
                <a:cs typeface="+mn-cs"/>
              </a:rPr>
              <a:t>Gürcistan</a:t>
            </a:r>
          </a:p>
          <a:p>
            <a:r>
              <a:rPr lang="tr-TR" sz="1200" kern="1200" dirty="0" smtClean="0">
                <a:solidFill>
                  <a:schemeClr val="tx1"/>
                </a:solidFill>
                <a:effectLst/>
                <a:latin typeface="+mn-lt"/>
                <a:ea typeface="+mn-ea"/>
                <a:cs typeface="+mn-cs"/>
              </a:rPr>
              <a:t>Arnavutluk</a:t>
            </a: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3</a:t>
            </a:fld>
            <a:endParaRPr lang="tr-TR"/>
          </a:p>
        </p:txBody>
      </p:sp>
    </p:spTree>
    <p:extLst>
      <p:ext uri="{BB962C8B-B14F-4D97-AF65-F5344CB8AC3E}">
        <p14:creationId xmlns:p14="http://schemas.microsoft.com/office/powerpoint/2010/main" val="8002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Menşe Şahadetnamesi</a:t>
            </a:r>
            <a:r>
              <a:rPr lang="tr-TR" sz="1200" b="0" i="0" kern="1200" dirty="0" smtClean="0">
                <a:solidFill>
                  <a:schemeClr val="tx1"/>
                </a:solidFill>
                <a:effectLst/>
                <a:latin typeface="+mn-lt"/>
                <a:ea typeface="+mn-ea"/>
                <a:cs typeface="+mn-cs"/>
              </a:rPr>
              <a:t> (ya da ürün kimliği), uluslararası ticarete konu olan ürünlerin menşeini belirten belgelerdir. </a:t>
            </a:r>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4</a:t>
            </a:fld>
            <a:endParaRPr lang="tr-TR"/>
          </a:p>
        </p:txBody>
      </p:sp>
    </p:spTree>
    <p:extLst>
      <p:ext uri="{BB962C8B-B14F-4D97-AF65-F5344CB8AC3E}">
        <p14:creationId xmlns:p14="http://schemas.microsoft.com/office/powerpoint/2010/main" val="299395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u="sng" kern="1200" dirty="0" smtClean="0">
                <a:solidFill>
                  <a:schemeClr val="tx1"/>
                </a:solidFill>
                <a:effectLst/>
                <a:latin typeface="+mn-lt"/>
                <a:ea typeface="+mn-ea"/>
                <a:cs typeface="+mn-cs"/>
              </a:rPr>
              <a:t>EFTA ülkeleri (</a:t>
            </a:r>
            <a:r>
              <a:rPr lang="tr-TR" sz="1200" b="1" u="sng" kern="1200" dirty="0" err="1" smtClean="0">
                <a:solidFill>
                  <a:schemeClr val="tx1"/>
                </a:solidFill>
                <a:effectLst/>
                <a:latin typeface="+mn-lt"/>
                <a:ea typeface="+mn-ea"/>
                <a:cs typeface="+mn-cs"/>
              </a:rPr>
              <a:t>avrupa</a:t>
            </a:r>
            <a:r>
              <a:rPr lang="tr-TR" sz="1200" b="1" u="sng" kern="1200" baseline="0" dirty="0" smtClean="0">
                <a:solidFill>
                  <a:schemeClr val="tx1"/>
                </a:solidFill>
                <a:effectLst/>
                <a:latin typeface="+mn-lt"/>
                <a:ea typeface="+mn-ea"/>
                <a:cs typeface="+mn-cs"/>
              </a:rPr>
              <a:t> serbest ticaret birliği)</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5</a:t>
            </a:fld>
            <a:endParaRPr lang="tr-TR"/>
          </a:p>
        </p:txBody>
      </p:sp>
    </p:spTree>
    <p:extLst>
      <p:ext uri="{BB962C8B-B14F-4D97-AF65-F5344CB8AC3E}">
        <p14:creationId xmlns:p14="http://schemas.microsoft.com/office/powerpoint/2010/main" val="367929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Tevsik;</a:t>
            </a:r>
            <a:r>
              <a:rPr lang="tr-TR" baseline="0" dirty="0" smtClean="0"/>
              <a:t> belgeleme</a:t>
            </a:r>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9</a:t>
            </a:fld>
            <a:endParaRPr lang="tr-TR"/>
          </a:p>
        </p:txBody>
      </p:sp>
    </p:spTree>
    <p:extLst>
      <p:ext uri="{BB962C8B-B14F-4D97-AF65-F5344CB8AC3E}">
        <p14:creationId xmlns:p14="http://schemas.microsoft.com/office/powerpoint/2010/main" val="212979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cap="all" dirty="0" smtClean="0">
                <a:solidFill>
                  <a:schemeClr val="tx1"/>
                </a:solidFill>
                <a:effectLst/>
                <a:latin typeface="+mn-lt"/>
                <a:ea typeface="+mn-ea"/>
                <a:cs typeface="+mn-cs"/>
              </a:rPr>
              <a:t>YOLCU BERABERI EŞYA</a:t>
            </a:r>
            <a:endParaRPr lang="tr-TR" sz="1200" b="0" i="0" u="none" strike="noStrike" kern="1200" cap="all" dirty="0" smtClean="0">
              <a:solidFill>
                <a:schemeClr val="tx1"/>
              </a:solidFill>
              <a:effectLst/>
              <a:latin typeface="+mn-lt"/>
              <a:ea typeface="+mn-ea"/>
              <a:cs typeface="+mn-cs"/>
            </a:endParaRPr>
          </a:p>
          <a:p>
            <a:r>
              <a:rPr lang="tr-TR" sz="1200" b="0" i="0" u="none" strike="noStrike" kern="120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MADDE 59-</a:t>
            </a:r>
            <a:r>
              <a:rPr lang="tr-TR" sz="1200" b="0" i="0" u="none" strike="noStrike" kern="1200" dirty="0" smtClean="0">
                <a:solidFill>
                  <a:schemeClr val="tx1"/>
                </a:solidFill>
                <a:effectLst/>
                <a:latin typeface="+mn-lt"/>
                <a:ea typeface="+mn-ea"/>
                <a:cs typeface="+mn-cs"/>
              </a:rPr>
              <a:t> (1) Transit yolcular hariç olmak üzere, yolcu beraberinde getirilip serbest dolaşıma sokulan gayri ticari nitelikteki, kişisel ve ailevi kullanıma mahsus veya hediye edilmek üzere getirilen eşyaya muafiyet tanınır.</a:t>
            </a: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13</a:t>
            </a:fld>
            <a:endParaRPr lang="tr-TR"/>
          </a:p>
        </p:txBody>
      </p:sp>
    </p:spTree>
    <p:extLst>
      <p:ext uri="{BB962C8B-B14F-4D97-AF65-F5344CB8AC3E}">
        <p14:creationId xmlns:p14="http://schemas.microsoft.com/office/powerpoint/2010/main" val="368604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CIF (</a:t>
            </a:r>
            <a:r>
              <a:rPr lang="tr-TR" sz="1200" b="1" i="0" kern="1200" dirty="0" err="1" smtClean="0">
                <a:solidFill>
                  <a:schemeClr val="tx1"/>
                </a:solidFill>
                <a:effectLst/>
                <a:latin typeface="+mn-lt"/>
                <a:ea typeface="+mn-ea"/>
                <a:cs typeface="+mn-cs"/>
              </a:rPr>
              <a:t>Cost</a:t>
            </a:r>
            <a:r>
              <a:rPr lang="tr-TR" sz="1200" b="1" i="0" kern="1200" dirty="0" smtClean="0">
                <a:solidFill>
                  <a:schemeClr val="tx1"/>
                </a:solidFill>
                <a:effectLst/>
                <a:latin typeface="+mn-lt"/>
                <a:ea typeface="+mn-ea"/>
                <a:cs typeface="+mn-cs"/>
              </a:rPr>
              <a:t>, </a:t>
            </a:r>
            <a:r>
              <a:rPr lang="tr-TR" sz="1200" b="1" i="0" kern="1200" dirty="0" err="1" smtClean="0">
                <a:solidFill>
                  <a:schemeClr val="tx1"/>
                </a:solidFill>
                <a:effectLst/>
                <a:latin typeface="+mn-lt"/>
                <a:ea typeface="+mn-ea"/>
                <a:cs typeface="+mn-cs"/>
              </a:rPr>
              <a:t>Insurance</a:t>
            </a:r>
            <a:r>
              <a:rPr lang="tr-TR" sz="1200" b="1" i="0" kern="1200" dirty="0" smtClean="0">
                <a:solidFill>
                  <a:schemeClr val="tx1"/>
                </a:solidFill>
                <a:effectLst/>
                <a:latin typeface="+mn-lt"/>
                <a:ea typeface="+mn-ea"/>
                <a:cs typeface="+mn-cs"/>
              </a:rPr>
              <a:t> </a:t>
            </a:r>
            <a:r>
              <a:rPr lang="tr-TR" sz="1200" b="1" i="0" kern="1200" dirty="0" err="1" smtClean="0">
                <a:solidFill>
                  <a:schemeClr val="tx1"/>
                </a:solidFill>
                <a:effectLst/>
                <a:latin typeface="+mn-lt"/>
                <a:ea typeface="+mn-ea"/>
                <a:cs typeface="+mn-cs"/>
              </a:rPr>
              <a:t>and</a:t>
            </a:r>
            <a:r>
              <a:rPr lang="tr-TR" sz="1200" b="1" i="0" kern="1200" dirty="0" smtClean="0">
                <a:solidFill>
                  <a:schemeClr val="tx1"/>
                </a:solidFill>
                <a:effectLst/>
                <a:latin typeface="+mn-lt"/>
                <a:ea typeface="+mn-ea"/>
                <a:cs typeface="+mn-cs"/>
              </a:rPr>
              <a:t> </a:t>
            </a:r>
            <a:r>
              <a:rPr lang="tr-TR" sz="1200" b="1" i="0" kern="1200" dirty="0" err="1" smtClean="0">
                <a:solidFill>
                  <a:schemeClr val="tx1"/>
                </a:solidFill>
                <a:effectLst/>
                <a:latin typeface="+mn-lt"/>
                <a:ea typeface="+mn-ea"/>
                <a:cs typeface="+mn-cs"/>
              </a:rPr>
              <a:t>Freight</a:t>
            </a:r>
            <a:r>
              <a:rPr lang="tr-TR" sz="1200" b="1" i="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Navlun ve sigorta masrafları ödenmiş olarak teslim:</a:t>
            </a: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14</a:t>
            </a:fld>
            <a:endParaRPr lang="tr-TR"/>
          </a:p>
        </p:txBody>
      </p:sp>
    </p:spTree>
    <p:extLst>
      <p:ext uri="{BB962C8B-B14F-4D97-AF65-F5344CB8AC3E}">
        <p14:creationId xmlns:p14="http://schemas.microsoft.com/office/powerpoint/2010/main" val="314931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beş</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2</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sonradan verilmiştir</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3</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dört</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24</a:t>
            </a:fld>
            <a:endParaRPr lang="tr-TR"/>
          </a:p>
        </p:txBody>
      </p:sp>
    </p:spTree>
    <p:extLst>
      <p:ext uri="{BB962C8B-B14F-4D97-AF65-F5344CB8AC3E}">
        <p14:creationId xmlns:p14="http://schemas.microsoft.com/office/powerpoint/2010/main" val="113295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4</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B</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5</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B</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6</a:t>
            </a:r>
            <a:r>
              <a:rPr lang="tr-TR" sz="1200" b="0"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F302C82-5892-49B6-8869-9987336DBDEF}" type="slidenum">
              <a:rPr lang="tr-TR" smtClean="0"/>
              <a:t>25</a:t>
            </a:fld>
            <a:endParaRPr lang="tr-TR"/>
          </a:p>
        </p:txBody>
      </p:sp>
    </p:spTree>
    <p:extLst>
      <p:ext uri="{BB962C8B-B14F-4D97-AF65-F5344CB8AC3E}">
        <p14:creationId xmlns:p14="http://schemas.microsoft.com/office/powerpoint/2010/main" val="407816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CD2B104-19BA-48CE-AADD-A9EDDEC7832A}" type="datetimeFigureOut">
              <a:rPr lang="tr-TR" smtClean="0"/>
              <a:t>24.04.2016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27564711-A7E9-4C98-A0AA-E99A787A06F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CD2B104-19BA-48CE-AADD-A9EDDEC7832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CD2B104-19BA-48CE-AADD-A9EDDEC7832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17664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362097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39695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583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30933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3735724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762219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208814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CD2B104-19BA-48CE-AADD-A9EDDEC7832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430008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1513025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233684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8CD2B104-19BA-48CE-AADD-A9EDDEC7832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564711-A7E9-4C98-A0AA-E99A787A06F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D2B104-19BA-48CE-AADD-A9EDDEC7832A}"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8CD2B104-19BA-48CE-AADD-A9EDDEC7832A}"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CD2B104-19BA-48CE-AADD-A9EDDEC7832A}"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2B104-19BA-48CE-AADD-A9EDDEC7832A}"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D2B104-19BA-48CE-AADD-A9EDDEC7832A}"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564711-A7E9-4C98-A0AA-E99A787A06F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8CD2B104-19BA-48CE-AADD-A9EDDEC7832A}"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27564711-A7E9-4C98-A0AA-E99A787A06F0}"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D2B104-19BA-48CE-AADD-A9EDDEC7832A}" type="datetimeFigureOut">
              <a:rPr lang="tr-TR" smtClean="0"/>
              <a:t>24.04.2016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564711-A7E9-4C98-A0AA-E99A787A06F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0405394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umrukleme.com.tr/sektorel-bilgiler/sahsi-esyanin-ithalati/yolcu-beraberi-esy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umrukleme.com.tr/yurt-disi-turk-teskilatlari/konsolosluklar/fransa/" TargetMode="External"/><Relationship Id="rId2" Type="http://schemas.openxmlformats.org/officeDocument/2006/relationships/hyperlink" Target="https://www.gumrukleme.com.tr/yurt-disi-turk-teskilatlari/konsolosluklar/almanya/" TargetMode="External"/><Relationship Id="rId1" Type="http://schemas.openxmlformats.org/officeDocument/2006/relationships/slideLayout" Target="../slideLayouts/slideLayout2.xml"/><Relationship Id="rId4" Type="http://schemas.openxmlformats.org/officeDocument/2006/relationships/hyperlink" Target="https://www.gumrukleme.com.tr/yurt-disi-turk-teskilatlari/konsolosluklar/holland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LOJİSTİK BELGELER</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(DOLAŞIM VE MENŞE BELGELERİ)</a:t>
            </a:r>
          </a:p>
          <a:p>
            <a:pPr lvl="0" algn="ctr" defTabSz="914400" eaLnBrk="1" hangingPunct="1">
              <a:spcBef>
                <a:spcPts val="0"/>
              </a:spcBef>
              <a:buNone/>
            </a:pPr>
            <a:r>
              <a:rPr lang="tr-TR" altLang="tr-TR" sz="1800" b="1" dirty="0" err="1">
                <a:solidFill>
                  <a:srgbClr val="000000"/>
                </a:solidFill>
                <a:latin typeface="Times New Roman" pitchFamily="18" charset="0"/>
                <a:cs typeface="Times New Roman" pitchFamily="18" charset="0"/>
              </a:rPr>
              <a:t>Öğr.Gör.Selim</a:t>
            </a:r>
            <a:r>
              <a:rPr lang="tr-TR" altLang="tr-TR" sz="1800" b="1" dirty="0">
                <a:solidFill>
                  <a:srgbClr val="000000"/>
                </a:solidFill>
                <a:latin typeface="Times New Roman" pitchFamily="18" charset="0"/>
                <a:cs typeface="Times New Roman" pitchFamily="18" charset="0"/>
              </a:rPr>
              <a:t> TAKUR</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3440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000" b="1" kern="0" dirty="0">
                <a:solidFill>
                  <a:sysClr val="windowText" lastClr="000000"/>
                </a:solidFill>
              </a:rPr>
              <a:t>Ticaret ve Sanayi Odalarınca Yapılacak Tasdik İşlemleri</a:t>
            </a:r>
            <a:endParaRPr lang="tr-TR" dirty="0"/>
          </a:p>
        </p:txBody>
      </p:sp>
      <p:sp>
        <p:nvSpPr>
          <p:cNvPr id="3" name="İçerik Yer Tutucusu 2"/>
          <p:cNvSpPr>
            <a:spLocks noGrp="1"/>
          </p:cNvSpPr>
          <p:nvPr>
            <p:ph idx="1"/>
          </p:nvPr>
        </p:nvSpPr>
        <p:spPr/>
        <p:txBody>
          <a:bodyPr>
            <a:normAutofit fontScale="85000" lnSpcReduction="10000"/>
          </a:bodyPr>
          <a:lstStyle/>
          <a:p>
            <a:pPr algn="just"/>
            <a:r>
              <a:rPr lang="tr-TR" dirty="0"/>
              <a:t>Tüm işlemler tamamlandıktan sonra sertifikanın beyaz renkli dört nüshası, aslı hakkında da hüküm ifade etmek üzere sorumlu oda memuru tarafından imza ve oda mührü ile tasdik edilir. Biri beyaz üzerine yeşil zeminli, dördü beyaz olan </a:t>
            </a:r>
            <a:r>
              <a:rPr lang="tr-TR" b="1" dirty="0"/>
              <a:t>beş nüshalık </a:t>
            </a:r>
            <a:r>
              <a:rPr lang="tr-TR" dirty="0"/>
              <a:t>takım hâlindeki Dolaşım Sertifikasının beyaz renkli nüshalarından biri ihracatçı beyanı, fatura fotokopisi, dilekçe ve varsa diğer tevsik edici (ispat edici) dokümanlar alıkoyularak sertifikanın diğer nüshaları ise ihraç işleminin yapılacağı gümrük idaresine vize ettirilmek üzere ihracatçıya verilir. Bu sertifika, odalarca en az üç yıl süre ile saklanır</a:t>
            </a:r>
          </a:p>
        </p:txBody>
      </p:sp>
    </p:spTree>
    <p:extLst>
      <p:ext uri="{BB962C8B-B14F-4D97-AF65-F5344CB8AC3E}">
        <p14:creationId xmlns:p14="http://schemas.microsoft.com/office/powerpoint/2010/main" val="141285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000" b="1" dirty="0"/>
              <a:t>Onay için gerekli </a:t>
            </a:r>
            <a:r>
              <a:rPr lang="tr-TR" sz="3000" b="1" dirty="0" smtClean="0"/>
              <a:t>belgeler</a:t>
            </a:r>
            <a:endParaRPr lang="tr-TR" sz="3000" dirty="0"/>
          </a:p>
        </p:txBody>
      </p:sp>
      <p:sp>
        <p:nvSpPr>
          <p:cNvPr id="3" name="İçerik Yer Tutucusu 2"/>
          <p:cNvSpPr>
            <a:spLocks noGrp="1"/>
          </p:cNvSpPr>
          <p:nvPr>
            <p:ph idx="1"/>
          </p:nvPr>
        </p:nvSpPr>
        <p:spPr/>
        <p:txBody>
          <a:bodyPr/>
          <a:lstStyle/>
          <a:p>
            <a:r>
              <a:rPr lang="tr-TR" dirty="0"/>
              <a:t>Dilekçe</a:t>
            </a:r>
          </a:p>
          <a:p>
            <a:r>
              <a:rPr lang="tr-TR" dirty="0"/>
              <a:t>Taahhütname</a:t>
            </a:r>
          </a:p>
          <a:p>
            <a:r>
              <a:rPr lang="tr-TR" dirty="0"/>
              <a:t>Fatura fotokopisi</a:t>
            </a:r>
          </a:p>
          <a:p>
            <a:r>
              <a:rPr lang="tr-TR" dirty="0"/>
              <a:t>İmalatçılar için kapasite raporu</a:t>
            </a:r>
          </a:p>
          <a:p>
            <a:r>
              <a:rPr lang="tr-TR" dirty="0"/>
              <a:t>İmalatçı olmayalar için malın alış faturası</a:t>
            </a:r>
          </a:p>
          <a:p>
            <a:r>
              <a:rPr lang="tr-TR" dirty="0" smtClean="0"/>
              <a:t>EUR.1 Belgesi</a:t>
            </a:r>
            <a:endParaRPr lang="tr-TR" dirty="0"/>
          </a:p>
        </p:txBody>
      </p:sp>
    </p:spTree>
    <p:extLst>
      <p:ext uri="{BB962C8B-B14F-4D97-AF65-F5344CB8AC3E}">
        <p14:creationId xmlns:p14="http://schemas.microsoft.com/office/powerpoint/2010/main" val="391171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1" algn="ctr" rtl="0">
              <a:spcBef>
                <a:spcPct val="0"/>
              </a:spcBef>
            </a:pPr>
            <a:r>
              <a:rPr lang="tr-TR" sz="4800" b="1" dirty="0"/>
              <a:t>Dolaşım Belgesi (</a:t>
            </a:r>
            <a:r>
              <a:rPr lang="tr-TR" sz="4800" b="1" dirty="0" err="1"/>
              <a:t>Movement</a:t>
            </a:r>
            <a:r>
              <a:rPr lang="tr-TR" sz="4800" b="1" dirty="0"/>
              <a:t> </a:t>
            </a:r>
            <a:r>
              <a:rPr lang="tr-TR" sz="4800" b="1" dirty="0" err="1"/>
              <a:t>Certificate</a:t>
            </a:r>
            <a:r>
              <a:rPr lang="tr-TR" sz="4800" b="1" dirty="0" smtClean="0"/>
              <a:t>)</a:t>
            </a:r>
            <a:endParaRPr lang="tr-TR" sz="4800" dirty="0"/>
          </a:p>
        </p:txBody>
      </p:sp>
      <p:sp>
        <p:nvSpPr>
          <p:cNvPr id="3" name="İçerik Yer Tutucusu 2"/>
          <p:cNvSpPr>
            <a:spLocks noGrp="1"/>
          </p:cNvSpPr>
          <p:nvPr>
            <p:ph idx="1"/>
          </p:nvPr>
        </p:nvSpPr>
        <p:spPr/>
        <p:txBody>
          <a:bodyPr>
            <a:normAutofit fontScale="92500"/>
          </a:bodyPr>
          <a:lstStyle/>
          <a:p>
            <a:pPr algn="just"/>
            <a:r>
              <a:rPr lang="tr-TR" dirty="0"/>
              <a:t>Türkiye ile Avrupa Birliği arasında ortaklık anlaşması ve bununla ilgili katma  protokol uyarınca iki taraf arasında kurulan gümrük birliğinde, karşılıklı gümrük vergisi tavizlerinden yararlanma “malların serbest dolaşımı” ilkesi bazında gerçekleşmektedir</a:t>
            </a:r>
            <a:r>
              <a:rPr lang="tr-TR" dirty="0" smtClean="0"/>
              <a:t>.</a:t>
            </a:r>
            <a:endParaRPr lang="tr-TR" dirty="0"/>
          </a:p>
          <a:p>
            <a:pPr algn="just"/>
            <a:r>
              <a:rPr lang="tr-TR" dirty="0"/>
              <a:t>Bu ilke çerçevesinde ticari malların, bu topluluk üyesi ülkeler içinde serbestçe dolaşımını sağlamak için düzenlenen belge “A.TR </a:t>
            </a:r>
            <a:r>
              <a:rPr lang="tr-TR" dirty="0" err="1"/>
              <a:t>Belgesi”dir</a:t>
            </a:r>
            <a:r>
              <a:rPr lang="tr-TR" dirty="0"/>
              <a:t>.</a:t>
            </a:r>
          </a:p>
          <a:p>
            <a:pPr algn="just"/>
            <a:endParaRPr lang="tr-TR" dirty="0"/>
          </a:p>
        </p:txBody>
      </p:sp>
    </p:spTree>
    <p:extLst>
      <p:ext uri="{BB962C8B-B14F-4D97-AF65-F5344CB8AC3E}">
        <p14:creationId xmlns:p14="http://schemas.microsoft.com/office/powerpoint/2010/main" val="309840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Hangi eşya için A.TR Dolaşım Belgesi düzenlenmesi gerekmemektedir?</a:t>
            </a:r>
            <a:endParaRPr lang="tr-TR" dirty="0"/>
          </a:p>
        </p:txBody>
      </p:sp>
      <p:sp>
        <p:nvSpPr>
          <p:cNvPr id="3" name="İçerik Yer Tutucusu 2"/>
          <p:cNvSpPr>
            <a:spLocks noGrp="1"/>
          </p:cNvSpPr>
          <p:nvPr>
            <p:ph idx="1"/>
          </p:nvPr>
        </p:nvSpPr>
        <p:spPr/>
        <p:txBody>
          <a:bodyPr/>
          <a:lstStyle/>
          <a:p>
            <a:r>
              <a:rPr lang="tr-TR" dirty="0"/>
              <a:t>İlgili mevzuat uyarınca </a:t>
            </a:r>
            <a:r>
              <a:rPr lang="tr-TR" u="sng" dirty="0">
                <a:hlinkClick r:id="rId3"/>
              </a:rPr>
              <a:t>yolcu beraberi eşya</a:t>
            </a:r>
            <a:r>
              <a:rPr lang="tr-TR" dirty="0"/>
              <a:t> ve posta gönderileri kapsamındaki eşya için A.TR Dolaşım Belgesi düzenlenmesi gerekmemektedir.  </a:t>
            </a:r>
          </a:p>
        </p:txBody>
      </p:sp>
    </p:spTree>
    <p:extLst>
      <p:ext uri="{BB962C8B-B14F-4D97-AF65-F5344CB8AC3E}">
        <p14:creationId xmlns:p14="http://schemas.microsoft.com/office/powerpoint/2010/main" val="303713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A.TR Dolaşım Belgesi eşyanın KDV’den de muaf olmasını sağlar mı?</a:t>
            </a:r>
            <a:endParaRPr lang="tr-TR" dirty="0"/>
          </a:p>
        </p:txBody>
      </p:sp>
      <p:sp>
        <p:nvSpPr>
          <p:cNvPr id="3" name="İçerik Yer Tutucusu 2"/>
          <p:cNvSpPr>
            <a:spLocks noGrp="1"/>
          </p:cNvSpPr>
          <p:nvPr>
            <p:ph idx="1"/>
          </p:nvPr>
        </p:nvSpPr>
        <p:spPr/>
        <p:txBody>
          <a:bodyPr/>
          <a:lstStyle/>
          <a:p>
            <a:pPr algn="just"/>
            <a:r>
              <a:rPr lang="tr-TR" dirty="0"/>
              <a:t>A.TR Dolaşım Belgesi eşyanın gümrük vergisinden muaf tutulmasını sağlamakta olup, eşyaya ait KDV tahsil edilmektedir. Bu durumda, KDV matrahı eşyanın CIF kıymetidir.</a:t>
            </a:r>
          </a:p>
        </p:txBody>
      </p:sp>
    </p:spTree>
    <p:extLst>
      <p:ext uri="{BB962C8B-B14F-4D97-AF65-F5344CB8AC3E}">
        <p14:creationId xmlns:p14="http://schemas.microsoft.com/office/powerpoint/2010/main" val="261091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A.TR Dolaşım Belgesi almak için nereye başvurulur?</a:t>
            </a:r>
            <a:endParaRPr lang="tr-TR" dirty="0"/>
          </a:p>
        </p:txBody>
      </p:sp>
      <p:sp>
        <p:nvSpPr>
          <p:cNvPr id="3" name="İçerik Yer Tutucusu 2"/>
          <p:cNvSpPr>
            <a:spLocks noGrp="1"/>
          </p:cNvSpPr>
          <p:nvPr>
            <p:ph idx="1"/>
          </p:nvPr>
        </p:nvSpPr>
        <p:spPr/>
        <p:txBody>
          <a:bodyPr/>
          <a:lstStyle/>
          <a:p>
            <a:r>
              <a:rPr lang="tr-TR" dirty="0"/>
              <a:t>A.TR Dolaşım Belgesi almak için TOBB’a bağlı Ticaret Odalarına başvurulmaktadır.</a:t>
            </a:r>
          </a:p>
        </p:txBody>
      </p:sp>
    </p:spTree>
    <p:extLst>
      <p:ext uri="{BB962C8B-B14F-4D97-AF65-F5344CB8AC3E}">
        <p14:creationId xmlns:p14="http://schemas.microsoft.com/office/powerpoint/2010/main" val="210552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algn="just"/>
            <a:r>
              <a:rPr lang="tr-TR" dirty="0"/>
              <a:t>Öte yandan domates salçası, meyve ve sebze konserveleri, meyve suları, peynir, dondurulmuş ve kurutulmuş her türlü gıda maddeleri, et ürünleri Topluluk tarafından tarım ürünü olarak mütalaa edildiğinden söz konusu ürünler, gümrük birliğine dâhil </a:t>
            </a:r>
            <a:r>
              <a:rPr lang="tr-TR" dirty="0" smtClean="0"/>
              <a:t>olmamaktadır.</a:t>
            </a:r>
            <a:endParaRPr lang="tr-TR" dirty="0"/>
          </a:p>
          <a:p>
            <a:pPr algn="just"/>
            <a:r>
              <a:rPr lang="tr-TR" dirty="0" smtClean="0"/>
              <a:t>Bu </a:t>
            </a:r>
            <a:r>
              <a:rPr lang="tr-TR" dirty="0"/>
              <a:t>ürünlerin ticaretinde, tercihli rejimden yararlanılabilmesi için menşe statüsünü  belgelemek üzere “EUR. 1 Dolaşım Sertifikası” düzenlenmesi gerekir.</a:t>
            </a:r>
          </a:p>
          <a:p>
            <a:pPr algn="just"/>
            <a:endParaRPr lang="tr-TR" dirty="0"/>
          </a:p>
        </p:txBody>
      </p:sp>
    </p:spTree>
    <p:extLst>
      <p:ext uri="{BB962C8B-B14F-4D97-AF65-F5344CB8AC3E}">
        <p14:creationId xmlns:p14="http://schemas.microsoft.com/office/powerpoint/2010/main" val="345931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Hangi ülkelere yapılan ihracatta A.TR Dolaşım Belgesi düzenlenebilir?</a:t>
            </a:r>
            <a:endParaRPr lang="tr-TR" dirty="0"/>
          </a:p>
        </p:txBody>
      </p:sp>
      <p:sp>
        <p:nvSpPr>
          <p:cNvPr id="3" name="İçerik Yer Tutucusu 2"/>
          <p:cNvSpPr>
            <a:spLocks noGrp="1"/>
          </p:cNvSpPr>
          <p:nvPr>
            <p:ph idx="1"/>
          </p:nvPr>
        </p:nvSpPr>
        <p:spPr>
          <a:xfrm>
            <a:off x="251520" y="1600200"/>
            <a:ext cx="8435280" cy="4853136"/>
          </a:xfrm>
        </p:spPr>
        <p:txBody>
          <a:bodyPr>
            <a:normAutofit fontScale="77500" lnSpcReduction="20000"/>
          </a:bodyPr>
          <a:lstStyle/>
          <a:p>
            <a:r>
              <a:rPr lang="tr-TR" dirty="0"/>
              <a:t>AB Gümrük Bölgesi Federal </a:t>
            </a:r>
            <a:r>
              <a:rPr lang="tr-TR" u="sng" dirty="0">
                <a:hlinkClick r:id="rId2"/>
              </a:rPr>
              <a:t>Almanya</a:t>
            </a:r>
            <a:r>
              <a:rPr lang="tr-TR" dirty="0"/>
              <a:t> Cumhuriyeti, </a:t>
            </a:r>
            <a:r>
              <a:rPr lang="tr-TR" u="sng" dirty="0">
                <a:hlinkClick r:id="rId3"/>
              </a:rPr>
              <a:t>Fransa</a:t>
            </a:r>
            <a:r>
              <a:rPr lang="tr-TR" dirty="0"/>
              <a:t> Cumhuriyeti, İtalya Cumhuriyeti, Belçika Krallığı, Lüksemburg Büyük </a:t>
            </a:r>
            <a:r>
              <a:rPr lang="tr-TR" dirty="0" err="1"/>
              <a:t>Dükalığı</a:t>
            </a:r>
            <a:r>
              <a:rPr lang="tr-TR" dirty="0"/>
              <a:t>, </a:t>
            </a:r>
            <a:r>
              <a:rPr lang="tr-TR" u="sng" dirty="0">
                <a:hlinkClick r:id="rId4"/>
              </a:rPr>
              <a:t>Hollanda</a:t>
            </a:r>
            <a:r>
              <a:rPr lang="tr-TR" dirty="0"/>
              <a:t> Krallığı Danimarka Krallığı, İrlanda Büyük Britanya ve Kuzey İrlanda Birleşik Krallığı, Yunanistan Cumhuriyeti, Portekiz Cumhuriyeti, İspanya Krallığı, Avusturya Cumhuriyeti, Finlandiya Cumhuriyeti, İsveç Krallığı, Kıbrıs, Polonya, Çek Cumhuriyeti, Slovakya, Macaristan, Slovenya, Litvanya, Letonya, Estonya ve Malta’ dan oluşmaktadır. Bu ülkelerle aramızdaki ticarette tercihli tarife uygulanmasını </a:t>
            </a:r>
            <a:r>
              <a:rPr lang="tr-TR" dirty="0" err="1"/>
              <a:t>teminen</a:t>
            </a:r>
            <a:r>
              <a:rPr lang="tr-TR" dirty="0"/>
              <a:t> A.TR Dolaşım belgesi düzenlenmektedir</a:t>
            </a:r>
            <a:r>
              <a:rPr lang="tr-TR" dirty="0" smtClean="0"/>
              <a:t>.</a:t>
            </a:r>
          </a:p>
          <a:p>
            <a:r>
              <a:rPr lang="tr-TR" dirty="0"/>
              <a:t>A.TR Dolaşım Belgesi, Türkiye’den Topluluğa veya Topluluktan Türkiye’ye doğrudan nakledilen eşya için düzenlenir.</a:t>
            </a:r>
          </a:p>
        </p:txBody>
      </p:sp>
    </p:spTree>
    <p:extLst>
      <p:ext uri="{BB962C8B-B14F-4D97-AF65-F5344CB8AC3E}">
        <p14:creationId xmlns:p14="http://schemas.microsoft.com/office/powerpoint/2010/main" val="239336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Ticaret ve Sanayi Odalarınca Yapılacak Tasdik İşlemleri</a:t>
            </a:r>
          </a:p>
        </p:txBody>
      </p:sp>
      <p:sp>
        <p:nvSpPr>
          <p:cNvPr id="3" name="İçerik Yer Tutucusu 2"/>
          <p:cNvSpPr>
            <a:spLocks noGrp="1"/>
          </p:cNvSpPr>
          <p:nvPr>
            <p:ph idx="1"/>
          </p:nvPr>
        </p:nvSpPr>
        <p:spPr/>
        <p:txBody>
          <a:bodyPr>
            <a:normAutofit/>
          </a:bodyPr>
          <a:lstStyle/>
          <a:p>
            <a:pPr algn="just"/>
            <a:r>
              <a:rPr lang="tr-TR" dirty="0"/>
              <a:t>İhracatçılar veya gümrük beyannamesini imzalamakla yetkili kanuni temsilcileri tarafından A.TR Yönetmeliği hükümlerine uygun olarak doldurulan ve kaşelenip imza edilen Dolaşım Belgeleri, Türkçe faturanın kaşelenip imzalanmış bir fotokopisi ve bir dilekçe ile birlikte odalara verilir. İhracatçı ve imalatçı firmalar farklı ise imalatçı faturasının fotokopisi de dilekçeye eklenir</a:t>
            </a:r>
            <a:r>
              <a:rPr lang="tr-TR" dirty="0" smtClean="0"/>
              <a:t>.</a:t>
            </a:r>
            <a:endParaRPr lang="tr-TR" dirty="0"/>
          </a:p>
          <a:p>
            <a:pPr algn="just"/>
            <a:endParaRPr lang="tr-TR" dirty="0"/>
          </a:p>
        </p:txBody>
      </p:sp>
    </p:spTree>
    <p:extLst>
      <p:ext uri="{BB962C8B-B14F-4D97-AF65-F5344CB8AC3E}">
        <p14:creationId xmlns:p14="http://schemas.microsoft.com/office/powerpoint/2010/main" val="8382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Ticaret ve Sanayi Odalarınca Yapılacak Tasdik İşlemleri</a:t>
            </a:r>
          </a:p>
        </p:txBody>
      </p:sp>
      <p:sp>
        <p:nvSpPr>
          <p:cNvPr id="3" name="İçerik Yer Tutucusu 2"/>
          <p:cNvSpPr>
            <a:spLocks noGrp="1"/>
          </p:cNvSpPr>
          <p:nvPr>
            <p:ph idx="1"/>
          </p:nvPr>
        </p:nvSpPr>
        <p:spPr/>
        <p:txBody>
          <a:bodyPr>
            <a:normAutofit/>
          </a:bodyPr>
          <a:lstStyle/>
          <a:p>
            <a:pPr algn="just"/>
            <a:r>
              <a:rPr lang="tr-TR" dirty="0"/>
              <a:t>Odalar, bu belgelerin kurallara uygun olarak doldurulup doldurulmadığını kontrol edip gerekiyorsa belgede kayıtlı eşyanın, Türkiye’de serbest dolaşım hâlinde bulunduğu hususunda tevsik edici (ispat edici) diğer bilgi ve belgeleri de inceleyerek gerekli işlemleri tamamlar</a:t>
            </a:r>
            <a:r>
              <a:rPr lang="tr-TR" dirty="0" smtClean="0"/>
              <a:t>.</a:t>
            </a:r>
            <a:endParaRPr lang="tr-TR" dirty="0"/>
          </a:p>
        </p:txBody>
      </p:sp>
    </p:spTree>
    <p:extLst>
      <p:ext uri="{BB962C8B-B14F-4D97-AF65-F5344CB8AC3E}">
        <p14:creationId xmlns:p14="http://schemas.microsoft.com/office/powerpoint/2010/main" val="143877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348880"/>
            <a:ext cx="8229600" cy="1143000"/>
          </a:xfrm>
        </p:spPr>
        <p:txBody>
          <a:bodyPr/>
          <a:lstStyle/>
          <a:p>
            <a:r>
              <a:rPr lang="tr-TR" b="1" dirty="0"/>
              <a:t>EUR.1 VE A.TR BELGELERİ </a:t>
            </a: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022402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solidFill>
                  <a:prstClr val="black"/>
                </a:solidFill>
              </a:rPr>
              <a:t>Ticaret ve Sanayi Odalarınca Yapılacak Tasdik İşlemleri</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a:t>Belgelere ilişkin kontroller tamamlandıktan sonra yeşil renkli ilk nüsha hariç diğer nüshalar, sorumlu memur tarafından imza ve odaya ait mühürle tasdik edilir. Biri beyaz üzerine yeşil zeminli, dördü beyaz olan beş nüshalık takım hâlindeki Dolaşım Belgesinin beyaz renkli nüshalarından biri, fatura fotokopisi, dilekçe ve varsa diğer tevsik edici (ispat edici) dokümanlar odada alıkonulur. Sertifikanın diğer nüshaları, ihraç işleminin yapılacağı gümrük idaresine vize ettirilmek üzere ihracatçıya verilir.</a:t>
            </a:r>
          </a:p>
          <a:p>
            <a:pPr algn="just"/>
            <a:endParaRPr lang="tr-TR" dirty="0"/>
          </a:p>
        </p:txBody>
      </p:sp>
    </p:spTree>
    <p:extLst>
      <p:ext uri="{BB962C8B-B14F-4D97-AF65-F5344CB8AC3E}">
        <p14:creationId xmlns:p14="http://schemas.microsoft.com/office/powerpoint/2010/main" val="325574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Oda Tarafından Tasdik Edilen Bir A.TR Belgesinin Değiştirilmesi veya Belgenin </a:t>
            </a:r>
            <a:r>
              <a:rPr lang="tr-TR" sz="2500" b="1" dirty="0" smtClean="0"/>
              <a:t>İptali</a:t>
            </a:r>
            <a:endParaRPr lang="tr-TR" sz="2500" dirty="0"/>
          </a:p>
        </p:txBody>
      </p:sp>
      <p:sp>
        <p:nvSpPr>
          <p:cNvPr id="3" name="İçerik Yer Tutucusu 2"/>
          <p:cNvSpPr>
            <a:spLocks noGrp="1"/>
          </p:cNvSpPr>
          <p:nvPr>
            <p:ph idx="1"/>
          </p:nvPr>
        </p:nvSpPr>
        <p:spPr/>
        <p:txBody>
          <a:bodyPr>
            <a:normAutofit fontScale="85000" lnSpcReduction="10000"/>
          </a:bodyPr>
          <a:lstStyle/>
          <a:p>
            <a:pPr algn="just"/>
            <a:r>
              <a:rPr lang="tr-TR" dirty="0"/>
              <a:t>Tasdik edilen bir A.TR Dolaşım Belgesinin değiştirilmesi/iptali, değiştirme/iptal işleminin eşya ihraç edilmeden önce yapılması şartıyla mümkündür</a:t>
            </a:r>
            <a:r>
              <a:rPr lang="tr-TR" dirty="0" smtClean="0"/>
              <a:t>.</a:t>
            </a:r>
            <a:endParaRPr lang="tr-TR" dirty="0"/>
          </a:p>
          <a:p>
            <a:pPr algn="just"/>
            <a:r>
              <a:rPr lang="tr-TR" dirty="0"/>
              <a:t>Dolaşım Belgelerinin değiştirilmesi talebi, belgeyi düzenleyen oda tarafından incelenir. Cins, çeşit, nitelik ve miktar açısından kayıtlı eşyanın ilk belgedeki eşyaya tamamen uygun bulunduğu saptandıktan sonra yeni belgenin tasdik işlemi yapılır</a:t>
            </a:r>
            <a:r>
              <a:rPr lang="tr-TR" dirty="0" smtClean="0"/>
              <a:t>.</a:t>
            </a:r>
            <a:endParaRPr lang="tr-TR" dirty="0"/>
          </a:p>
          <a:p>
            <a:pPr algn="just"/>
            <a:r>
              <a:rPr lang="tr-TR" dirty="0"/>
              <a:t>İptal edilen bir belgenin tüm nüshaları, firma tarafından odaya iade edilir.</a:t>
            </a:r>
          </a:p>
          <a:p>
            <a:pPr algn="just"/>
            <a:endParaRPr lang="tr-TR" dirty="0"/>
          </a:p>
        </p:txBody>
      </p:sp>
    </p:spTree>
    <p:extLst>
      <p:ext uri="{BB962C8B-B14F-4D97-AF65-F5344CB8AC3E}">
        <p14:creationId xmlns:p14="http://schemas.microsoft.com/office/powerpoint/2010/main" val="769518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A.TR Dolaşım Belgelerinin Eşyanın İhracından Sonra </a:t>
            </a:r>
            <a:r>
              <a:rPr lang="tr-TR" sz="2500" b="1" dirty="0" smtClean="0"/>
              <a:t>Verilmesi</a:t>
            </a:r>
            <a:endParaRPr lang="tr-TR" sz="2500" dirty="0"/>
          </a:p>
        </p:txBody>
      </p:sp>
      <p:sp>
        <p:nvSpPr>
          <p:cNvPr id="3" name="İçerik Yer Tutucusu 2"/>
          <p:cNvSpPr>
            <a:spLocks noGrp="1"/>
          </p:cNvSpPr>
          <p:nvPr>
            <p:ph idx="1"/>
          </p:nvPr>
        </p:nvSpPr>
        <p:spPr/>
        <p:txBody>
          <a:bodyPr>
            <a:normAutofit/>
          </a:bodyPr>
          <a:lstStyle/>
          <a:p>
            <a:pPr marL="342900" lvl="2" indent="-342900" algn="just"/>
            <a:r>
              <a:rPr lang="tr-TR" sz="3000" dirty="0"/>
              <a:t>Eşyanın ihracı sırasında unutulma, yanlışlık, ihmal veya özel şartlar nedeniyle A.TR Dolaşım Belgesi düzenlenmediği hâllerde, eşyanın ihracından sonra da A.TR Dolaşım Belgesi düzenlenebilir</a:t>
            </a:r>
          </a:p>
        </p:txBody>
      </p:sp>
    </p:spTree>
    <p:extLst>
      <p:ext uri="{BB962C8B-B14F-4D97-AF65-F5344CB8AC3E}">
        <p14:creationId xmlns:p14="http://schemas.microsoft.com/office/powerpoint/2010/main" val="4379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A.TR Dolaşım Belgelerinin İbraz Süreleri ve İbraz Sürelerinin </a:t>
            </a:r>
            <a:r>
              <a:rPr lang="tr-TR" sz="2500" b="1" dirty="0" smtClean="0"/>
              <a:t>Uzatılması</a:t>
            </a:r>
            <a:endParaRPr lang="tr-TR" sz="2500" dirty="0"/>
          </a:p>
        </p:txBody>
      </p:sp>
      <p:sp>
        <p:nvSpPr>
          <p:cNvPr id="3" name="İçerik Yer Tutucusu 2"/>
          <p:cNvSpPr>
            <a:spLocks noGrp="1"/>
          </p:cNvSpPr>
          <p:nvPr>
            <p:ph idx="1"/>
          </p:nvPr>
        </p:nvSpPr>
        <p:spPr>
          <a:xfrm>
            <a:off x="457200" y="1528192"/>
            <a:ext cx="8229600" cy="4925144"/>
          </a:xfrm>
        </p:spPr>
        <p:txBody>
          <a:bodyPr>
            <a:normAutofit fontScale="77500" lnSpcReduction="20000"/>
          </a:bodyPr>
          <a:lstStyle/>
          <a:p>
            <a:pPr algn="just"/>
            <a:r>
              <a:rPr lang="tr-TR" dirty="0"/>
              <a:t>A.TR Dolaşım Belgesinin, ihracatçı ülke gümrük idaresince vize edildiği tarihten itibaren dört ay içinde ithalatçı ülke gümrük idaresine ibraz edilmesi gerekir.</a:t>
            </a:r>
          </a:p>
          <a:p>
            <a:pPr algn="just"/>
            <a:r>
              <a:rPr lang="tr-TR" dirty="0"/>
              <a:t>A.TR Dolaşım Belgesi, beklenmedik durumlardan kaynaklanan sebeplerin mevcudiyeti hâlinde, birinci maddede belirtilen sürenin bitiminden sonra da gümrük idaresince kabul edilir.</a:t>
            </a:r>
          </a:p>
          <a:p>
            <a:pPr algn="just"/>
            <a:r>
              <a:rPr lang="tr-TR" dirty="0"/>
              <a:t>Dolaşım Belgesinin ibrazının geciktiği diğer durumlarda, eşyanın süresi içinde ilgili gümrüğe arz edilmiş olması şartıyla A.TR Dolaşım Belgesi kabul  edilebilir.</a:t>
            </a:r>
          </a:p>
          <a:p>
            <a:pPr algn="just"/>
            <a:r>
              <a:rPr lang="tr-TR" dirty="0"/>
              <a:t>“Sonradan verilmiştir” kaydını taşıyan A.TR Dolaşım Belgelerinin de ihracatçı gümrük idaresinin vize tarihinden itibaren dört ay içinde ithalatçı gümrük idaresine ibrazı zorunludur.</a:t>
            </a:r>
          </a:p>
          <a:p>
            <a:pPr algn="just"/>
            <a:endParaRPr lang="tr-TR" dirty="0"/>
          </a:p>
        </p:txBody>
      </p:sp>
    </p:spTree>
    <p:extLst>
      <p:ext uri="{BB962C8B-B14F-4D97-AF65-F5344CB8AC3E}">
        <p14:creationId xmlns:p14="http://schemas.microsoft.com/office/powerpoint/2010/main" val="2512505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514350" lvl="0" indent="-514350" algn="just">
              <a:buFont typeface="+mj-lt"/>
              <a:buAutoNum type="arabicPeriod"/>
            </a:pPr>
            <a:r>
              <a:rPr lang="tr-TR" dirty="0"/>
              <a:t>A.TR (Dolaşım) Belgesi, ……. nüsha olarak düzenlenir.</a:t>
            </a:r>
          </a:p>
          <a:p>
            <a:pPr marL="514350" lvl="0" indent="-514350" algn="just">
              <a:buFont typeface="+mj-lt"/>
              <a:buAutoNum type="arabicPeriod"/>
            </a:pPr>
            <a:r>
              <a:rPr lang="tr-TR" dirty="0"/>
              <a:t>İhracattan sonra verilen A.TR (Dolaşım) Belgelerinin tüm nüshalarının “gözlemler” bölümüne </a:t>
            </a:r>
            <a:r>
              <a:rPr lang="tr-TR" dirty="0" err="1"/>
              <a:t>tasdiği</a:t>
            </a:r>
            <a:r>
              <a:rPr lang="tr-TR" dirty="0"/>
              <a:t> yapan oda tarafından ……….. ……………. damgası vurulur.</a:t>
            </a:r>
          </a:p>
          <a:p>
            <a:pPr marL="514350" lvl="0" indent="-514350" algn="just">
              <a:buFont typeface="+mj-lt"/>
              <a:buAutoNum type="arabicPeriod"/>
            </a:pPr>
            <a:r>
              <a:rPr lang="tr-TR" dirty="0"/>
              <a:t>A.TR (Dolaşım) Belgesinin, ihracatçı ülke gümrük idaresince vize edildiği tarihten itibaren …… ay içinde ithalatçı ülke gümrük idaresine ibraz edilmesi gerekir.</a:t>
            </a:r>
          </a:p>
          <a:p>
            <a:pPr algn="just"/>
            <a:endParaRPr lang="tr-TR" dirty="0"/>
          </a:p>
        </p:txBody>
      </p:sp>
    </p:spTree>
    <p:extLst>
      <p:ext uri="{BB962C8B-B14F-4D97-AF65-F5344CB8AC3E}">
        <p14:creationId xmlns:p14="http://schemas.microsoft.com/office/powerpoint/2010/main" val="1189203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0" y="1412776"/>
            <a:ext cx="9144000" cy="5445224"/>
          </a:xfrm>
        </p:spPr>
        <p:txBody>
          <a:bodyPr>
            <a:normAutofit fontScale="62500" lnSpcReduction="20000"/>
          </a:bodyPr>
          <a:lstStyle/>
          <a:p>
            <a:pPr marL="514350" lvl="0" indent="-514350">
              <a:buFont typeface="+mj-lt"/>
              <a:buAutoNum type="arabicPeriod" startAt="4"/>
            </a:pPr>
            <a:r>
              <a:rPr lang="tr-TR" dirty="0"/>
              <a:t>Aşağıdakilerden hangisi A.TR (Dolaşım) belgesi için doğrudur?</a:t>
            </a:r>
          </a:p>
          <a:p>
            <a:pPr marL="971550" lvl="1" indent="-514350">
              <a:buFont typeface="+mj-lt"/>
              <a:buAutoNum type="alphaLcPeriod"/>
            </a:pPr>
            <a:r>
              <a:rPr lang="tr-TR" dirty="0"/>
              <a:t>Ticaret ve Sanayi Odası düzenler, ihracatçı firma onaylar, gümrük idaresi vize eder.</a:t>
            </a:r>
          </a:p>
          <a:p>
            <a:pPr marL="971550" lvl="1" indent="-514350">
              <a:buFont typeface="+mj-lt"/>
              <a:buAutoNum type="alphaLcPeriod"/>
            </a:pPr>
            <a:r>
              <a:rPr lang="tr-TR" dirty="0"/>
              <a:t>İhracatçı firma düzenler, Ticaret ve Sanayi Odası onaylar, gümrük idaresi vize eder.</a:t>
            </a:r>
          </a:p>
          <a:p>
            <a:pPr marL="971550" lvl="1" indent="-514350">
              <a:buFont typeface="+mj-lt"/>
              <a:buAutoNum type="alphaLcPeriod"/>
            </a:pPr>
            <a:r>
              <a:rPr lang="tr-TR" dirty="0"/>
              <a:t>Gümrük idaresi düzenler, ihracatçı firma onaylar, Ticaret ve Sanayi Odası vize eder.</a:t>
            </a:r>
          </a:p>
          <a:p>
            <a:pPr marL="971550" lvl="1" indent="-514350">
              <a:buFont typeface="+mj-lt"/>
              <a:buAutoNum type="alphaLcPeriod"/>
            </a:pPr>
            <a:r>
              <a:rPr lang="tr-TR" dirty="0"/>
              <a:t>İhracatçı firma düzenler, gümrük idaresi onaylar, Ticaret ve Sanayi Odası vize eder</a:t>
            </a:r>
            <a:r>
              <a:rPr lang="tr-TR" dirty="0" smtClean="0"/>
              <a:t>.</a:t>
            </a:r>
            <a:r>
              <a:rPr lang="tr-TR" dirty="0"/>
              <a:t> </a:t>
            </a:r>
          </a:p>
          <a:p>
            <a:pPr marL="514350" lvl="0" indent="-514350">
              <a:buFont typeface="+mj-lt"/>
              <a:buAutoNum type="arabicPeriod" startAt="4"/>
            </a:pPr>
            <a:r>
              <a:rPr lang="tr-TR" dirty="0"/>
              <a:t>Aşağıdakilerden hangisi A.TR (Dolaşım) Belgesinin düzenlendiği ülkelerden biri </a:t>
            </a:r>
            <a:r>
              <a:rPr lang="tr-TR" u="sng" dirty="0"/>
              <a:t>değildir</a:t>
            </a:r>
            <a:r>
              <a:rPr lang="tr-TR" dirty="0"/>
              <a:t>?</a:t>
            </a:r>
          </a:p>
          <a:p>
            <a:pPr marL="971550" lvl="1" indent="-514350">
              <a:buFont typeface="+mj-lt"/>
              <a:buAutoNum type="alphaLcPeriod"/>
            </a:pPr>
            <a:r>
              <a:rPr lang="tr-TR" dirty="0"/>
              <a:t>Almanya</a:t>
            </a:r>
          </a:p>
          <a:p>
            <a:pPr marL="971550" lvl="1" indent="-514350">
              <a:buFont typeface="+mj-lt"/>
              <a:buAutoNum type="alphaLcPeriod"/>
            </a:pPr>
            <a:r>
              <a:rPr lang="tr-TR" dirty="0"/>
              <a:t>İsviçre</a:t>
            </a:r>
          </a:p>
          <a:p>
            <a:pPr marL="971550" lvl="1" indent="-514350">
              <a:buFont typeface="+mj-lt"/>
              <a:buAutoNum type="alphaLcPeriod"/>
            </a:pPr>
            <a:r>
              <a:rPr lang="tr-TR" dirty="0"/>
              <a:t>İsveç</a:t>
            </a:r>
          </a:p>
          <a:p>
            <a:pPr marL="971550" lvl="1" indent="-514350">
              <a:buFont typeface="+mj-lt"/>
              <a:buAutoNum type="alphaLcPeriod"/>
            </a:pPr>
            <a:r>
              <a:rPr lang="tr-TR" dirty="0" smtClean="0"/>
              <a:t>Litvanya</a:t>
            </a:r>
            <a:endParaRPr lang="tr-TR" dirty="0"/>
          </a:p>
          <a:p>
            <a:pPr marL="514350" lvl="0" indent="-514350">
              <a:buFont typeface="+mj-lt"/>
              <a:buAutoNum type="arabicPeriod" startAt="4"/>
            </a:pPr>
            <a:r>
              <a:rPr lang="tr-TR" dirty="0"/>
              <a:t>Ticaret ve Sanayi Odasına tasdik için gönderilecek belgeler arasında aşağıdakilerden hangisi yer </a:t>
            </a:r>
            <a:r>
              <a:rPr lang="tr-TR" u="sng" dirty="0"/>
              <a:t>almaz</a:t>
            </a:r>
            <a:r>
              <a:rPr lang="tr-TR" dirty="0"/>
              <a:t>?</a:t>
            </a:r>
          </a:p>
          <a:p>
            <a:pPr marL="971550" lvl="1" indent="-514350">
              <a:buFont typeface="+mj-lt"/>
              <a:buAutoNum type="alphaLcPeriod"/>
            </a:pPr>
            <a:r>
              <a:rPr lang="tr-TR" dirty="0"/>
              <a:t>Kaşelenip imza edilen dolaşım belgeleri</a:t>
            </a:r>
          </a:p>
          <a:p>
            <a:pPr marL="971550" lvl="1" indent="-514350">
              <a:buFont typeface="+mj-lt"/>
              <a:buAutoNum type="alphaLcPeriod"/>
            </a:pPr>
            <a:r>
              <a:rPr lang="tr-TR" dirty="0"/>
              <a:t>Türkçe faturanın kaşelenip imzalanmış fotokopisi</a:t>
            </a:r>
          </a:p>
          <a:p>
            <a:pPr marL="971550" lvl="1" indent="-514350">
              <a:buFont typeface="+mj-lt"/>
              <a:buAutoNum type="alphaLcPeriod"/>
            </a:pPr>
            <a:r>
              <a:rPr lang="tr-TR" dirty="0"/>
              <a:t>Dolaşım belgesinin tasdiki için yazılan dilekçe</a:t>
            </a:r>
          </a:p>
          <a:p>
            <a:pPr marL="971550" lvl="1" indent="-514350">
              <a:buFont typeface="+mj-lt"/>
              <a:buAutoNum type="alphaLcPeriod"/>
            </a:pPr>
            <a:r>
              <a:rPr lang="tr-TR" dirty="0"/>
              <a:t>Malların taşınması için düzenlenen sevk irsaliyesi fotokopisi</a:t>
            </a:r>
          </a:p>
          <a:p>
            <a:endParaRPr lang="tr-TR" dirty="0"/>
          </a:p>
        </p:txBody>
      </p:sp>
    </p:spTree>
    <p:extLst>
      <p:ext uri="{BB962C8B-B14F-4D97-AF65-F5344CB8AC3E}">
        <p14:creationId xmlns:p14="http://schemas.microsoft.com/office/powerpoint/2010/main" val="793858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052"/>
            <a:ext cx="8229600" cy="1143000"/>
          </a:xfrm>
        </p:spPr>
        <p:txBody>
          <a:bodyPr/>
          <a:lstStyle/>
          <a:p>
            <a:endParaRPr lang="tr-TR" dirty="0"/>
          </a:p>
        </p:txBody>
      </p:sp>
      <p:sp>
        <p:nvSpPr>
          <p:cNvPr id="3" name="İçerik Yer Tutucusu 2"/>
          <p:cNvSpPr>
            <a:spLocks noGrp="1"/>
          </p:cNvSpPr>
          <p:nvPr>
            <p:ph idx="1"/>
          </p:nvPr>
        </p:nvSpPr>
        <p:spPr>
          <a:xfrm>
            <a:off x="457200" y="1268760"/>
            <a:ext cx="8229600" cy="5589240"/>
          </a:xfrm>
        </p:spPr>
        <p:txBody>
          <a:bodyPr>
            <a:normAutofit fontScale="62500" lnSpcReduction="20000"/>
          </a:bodyPr>
          <a:lstStyle/>
          <a:p>
            <a:pPr marL="514350" lvl="0" indent="-514350">
              <a:buFont typeface="+mj-lt"/>
              <a:buAutoNum type="arabicPeriod" startAt="7"/>
            </a:pPr>
            <a:r>
              <a:rPr lang="tr-TR" dirty="0"/>
              <a:t>Gümrük idaresi A.TR (Dolaşım) Belgesini vize ederken aşağıdaki işlemlerden hangisini </a:t>
            </a:r>
            <a:r>
              <a:rPr lang="tr-TR" u="sng" dirty="0"/>
              <a:t>yapmaz</a:t>
            </a:r>
            <a:r>
              <a:rPr lang="tr-TR" dirty="0"/>
              <a:t>?</a:t>
            </a:r>
          </a:p>
          <a:p>
            <a:pPr marL="971550" lvl="1" indent="-514350">
              <a:buFont typeface="+mj-lt"/>
              <a:buAutoNum type="alphaLcPeriod"/>
            </a:pPr>
            <a:r>
              <a:rPr lang="tr-TR" dirty="0"/>
              <a:t>İhraç konusu eşyanın üretim tarihi ve son kullanım tarihini incelemek</a:t>
            </a:r>
          </a:p>
          <a:p>
            <a:pPr marL="971550" lvl="1" indent="-514350">
              <a:buFont typeface="+mj-lt"/>
              <a:buAutoNum type="alphaLcPeriod"/>
            </a:pPr>
            <a:r>
              <a:rPr lang="tr-TR" dirty="0"/>
              <a:t>İhraç konusu eşyayı Gümrük Yönetmeliğindeki esaslara göre muayene etmek</a:t>
            </a:r>
          </a:p>
          <a:p>
            <a:pPr marL="971550" lvl="1" indent="-514350">
              <a:buFont typeface="+mj-lt"/>
              <a:buAutoNum type="alphaLcPeriod"/>
            </a:pPr>
            <a:r>
              <a:rPr lang="tr-TR" dirty="0"/>
              <a:t>Dolaşım belgelerinin A.TR Yönetmeliğine uygun olup olmadığını incelemek</a:t>
            </a:r>
          </a:p>
          <a:p>
            <a:pPr marL="971550" lvl="1" indent="-514350">
              <a:buFont typeface="+mj-lt"/>
              <a:buAutoNum type="alphaLcPeriod"/>
            </a:pPr>
            <a:r>
              <a:rPr lang="tr-TR" dirty="0"/>
              <a:t>İhraç konusu eşyanın Türkiye’de serbest dolaşım durumunda olup olmadığını </a:t>
            </a:r>
            <a:r>
              <a:rPr lang="tr-TR" dirty="0" smtClean="0"/>
              <a:t>incelemek</a:t>
            </a:r>
            <a:endParaRPr lang="tr-TR" dirty="0"/>
          </a:p>
          <a:p>
            <a:pPr marL="514350" lvl="0" indent="-514350">
              <a:buFont typeface="+mj-lt"/>
              <a:buAutoNum type="arabicPeriod" startAt="7"/>
            </a:pPr>
            <a:r>
              <a:rPr lang="tr-TR" dirty="0"/>
              <a:t>Aşağıdakilerden hangisi A.TR (Dolaşım) Belgesinin malın ihracından sonra verilme sebebi </a:t>
            </a:r>
            <a:r>
              <a:rPr lang="tr-TR" u="sng" dirty="0"/>
              <a:t>değildir</a:t>
            </a:r>
            <a:r>
              <a:rPr lang="tr-TR" dirty="0"/>
              <a:t>?</a:t>
            </a:r>
          </a:p>
          <a:p>
            <a:pPr marL="971550" lvl="1" indent="-514350">
              <a:buFont typeface="+mj-lt"/>
              <a:buAutoNum type="alphaLcPeriod"/>
            </a:pPr>
            <a:r>
              <a:rPr lang="tr-TR" dirty="0"/>
              <a:t>Yanlışlık</a:t>
            </a:r>
          </a:p>
          <a:p>
            <a:pPr marL="971550" lvl="1" indent="-514350">
              <a:buFont typeface="+mj-lt"/>
              <a:buAutoNum type="alphaLcPeriod"/>
            </a:pPr>
            <a:r>
              <a:rPr lang="tr-TR" dirty="0"/>
              <a:t>Zaman aşımı</a:t>
            </a:r>
          </a:p>
          <a:p>
            <a:pPr marL="971550" lvl="1" indent="-514350">
              <a:buFont typeface="+mj-lt"/>
              <a:buAutoNum type="alphaLcPeriod"/>
            </a:pPr>
            <a:r>
              <a:rPr lang="tr-TR" dirty="0"/>
              <a:t>Unutulma</a:t>
            </a:r>
          </a:p>
          <a:p>
            <a:pPr marL="971550" lvl="1" indent="-514350">
              <a:buFont typeface="+mj-lt"/>
              <a:buAutoNum type="alphaLcPeriod"/>
            </a:pPr>
            <a:r>
              <a:rPr lang="tr-TR" dirty="0"/>
              <a:t>Özel </a:t>
            </a:r>
            <a:r>
              <a:rPr lang="tr-TR" dirty="0" smtClean="0"/>
              <a:t>şartlar</a:t>
            </a:r>
            <a:endParaRPr lang="tr-TR" dirty="0"/>
          </a:p>
          <a:p>
            <a:pPr marL="514350" lvl="0" indent="-514350">
              <a:buFont typeface="+mj-lt"/>
              <a:buAutoNum type="arabicPeriod" startAt="7"/>
            </a:pPr>
            <a:r>
              <a:rPr lang="tr-TR" dirty="0"/>
              <a:t>Aşağıdakilerden hangisi A.TR Belgesinde doldurulması zorunlu olan alan </a:t>
            </a:r>
            <a:r>
              <a:rPr lang="tr-TR" u="sng" dirty="0"/>
              <a:t>değildir</a:t>
            </a:r>
            <a:r>
              <a:rPr lang="tr-TR" dirty="0"/>
              <a:t>?</a:t>
            </a:r>
          </a:p>
          <a:p>
            <a:pPr marL="971550" lvl="1" indent="-514350">
              <a:buFont typeface="+mj-lt"/>
              <a:buAutoNum type="alphaLcPeriod"/>
            </a:pPr>
            <a:r>
              <a:rPr lang="tr-TR" dirty="0"/>
              <a:t>İhraç edilecek malların brüt ve net ağırlıklarının yazıldığı alan</a:t>
            </a:r>
          </a:p>
          <a:p>
            <a:pPr marL="971550" lvl="1" indent="-514350">
              <a:buFont typeface="+mj-lt"/>
              <a:buAutoNum type="alphaLcPeriod"/>
            </a:pPr>
            <a:r>
              <a:rPr lang="tr-TR" dirty="0"/>
              <a:t>İhracatçı firmanın açık resmî kayıtlı unvanının yazıldığı alan</a:t>
            </a:r>
          </a:p>
          <a:p>
            <a:pPr marL="971550" lvl="1" indent="-514350">
              <a:buFont typeface="+mj-lt"/>
              <a:buAutoNum type="alphaLcPeriod"/>
            </a:pPr>
            <a:r>
              <a:rPr lang="tr-TR" dirty="0"/>
              <a:t>Fatura muhteviyatındaki malların tanımının yapıldığı alan</a:t>
            </a:r>
          </a:p>
          <a:p>
            <a:pPr marL="971550" lvl="1" indent="-514350">
              <a:buFont typeface="+mj-lt"/>
              <a:buAutoNum type="alphaLcPeriod"/>
            </a:pPr>
            <a:r>
              <a:rPr lang="tr-TR" dirty="0"/>
              <a:t>Taşıma belgesinin tarihi ve numarasının yazıldığı alan</a:t>
            </a:r>
          </a:p>
          <a:p>
            <a:endParaRPr lang="tr-TR" dirty="0"/>
          </a:p>
        </p:txBody>
      </p:sp>
    </p:spTree>
    <p:extLst>
      <p:ext uri="{BB962C8B-B14F-4D97-AF65-F5344CB8AC3E}">
        <p14:creationId xmlns:p14="http://schemas.microsoft.com/office/powerpoint/2010/main" val="117210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514350" lvl="0" indent="-514350" algn="just">
              <a:buFont typeface="+mj-lt"/>
              <a:buAutoNum type="arabicPeriod" startAt="10"/>
            </a:pPr>
            <a:r>
              <a:rPr lang="tr-TR" dirty="0"/>
              <a:t>(…)EUR.1 Dolaşım Sertifikası düzenlenmiş bir eşya için ayrıca Menşe </a:t>
            </a:r>
            <a:r>
              <a:rPr lang="tr-TR" dirty="0" err="1"/>
              <a:t>Şehadetnamesi</a:t>
            </a:r>
            <a:r>
              <a:rPr lang="tr-TR" dirty="0"/>
              <a:t> düzenlenmesi gerekmemektedir.</a:t>
            </a:r>
          </a:p>
          <a:p>
            <a:pPr marL="514350" lvl="0" indent="-514350" algn="just">
              <a:buFont typeface="+mj-lt"/>
              <a:buAutoNum type="arabicPeriod" startAt="10"/>
            </a:pPr>
            <a:r>
              <a:rPr lang="tr-TR" dirty="0"/>
              <a:t>(…)EUR.1 Dolaşım Sertifikası 6 nüsha olarak düzenlenir.</a:t>
            </a:r>
          </a:p>
          <a:p>
            <a:pPr marL="514350" lvl="0" indent="-514350" algn="just">
              <a:buFont typeface="+mj-lt"/>
              <a:buAutoNum type="arabicPeriod" startAt="10"/>
            </a:pPr>
            <a:r>
              <a:rPr lang="tr-TR" dirty="0"/>
              <a:t>(…)EUR.1  Dolaşım  Sertifikası  menşe  statüsünde  bir  belge  olduğu  için “</a:t>
            </a:r>
            <a:r>
              <a:rPr lang="tr-TR" dirty="0" smtClean="0"/>
              <a:t>Akreditif Şartı</a:t>
            </a:r>
            <a:r>
              <a:rPr lang="tr-TR" dirty="0"/>
              <a:t>” olsa dahi yanında Menşe </a:t>
            </a:r>
            <a:r>
              <a:rPr lang="tr-TR" dirty="0" err="1"/>
              <a:t>Şehadetnamesi</a:t>
            </a:r>
            <a:r>
              <a:rPr lang="tr-TR" dirty="0"/>
              <a:t> ile birlikte onaylanamaz.</a:t>
            </a:r>
          </a:p>
          <a:p>
            <a:pPr marL="514350" lvl="0" indent="-514350" algn="just">
              <a:buFont typeface="+mj-lt"/>
              <a:buAutoNum type="arabicPeriod" startAt="10"/>
            </a:pPr>
            <a:r>
              <a:rPr lang="tr-TR" dirty="0"/>
              <a:t>(…) Onaylanan EUR.1 Sertifikası odalarca en az üç yıl süre ile saklanır.</a:t>
            </a:r>
          </a:p>
          <a:p>
            <a:pPr algn="just"/>
            <a:endParaRPr lang="tr-TR" dirty="0"/>
          </a:p>
        </p:txBody>
      </p:sp>
    </p:spTree>
    <p:extLst>
      <p:ext uri="{BB962C8B-B14F-4D97-AF65-F5344CB8AC3E}">
        <p14:creationId xmlns:p14="http://schemas.microsoft.com/office/powerpoint/2010/main" val="1184188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MENŞE ŞEHADETNAMESİ VE FORM A </a:t>
            </a:r>
            <a:r>
              <a:rPr lang="tr-TR" b="1" dirty="0" smtClean="0"/>
              <a:t>BELGELERİ</a:t>
            </a:r>
            <a:endParaRPr lang="tr-TR" dirty="0"/>
          </a:p>
        </p:txBody>
      </p:sp>
      <p:sp>
        <p:nvSpPr>
          <p:cNvPr id="3" name="İçerik Yer Tutucusu 2"/>
          <p:cNvSpPr>
            <a:spLocks noGrp="1"/>
          </p:cNvSpPr>
          <p:nvPr>
            <p:ph idx="1"/>
          </p:nvPr>
        </p:nvSpPr>
        <p:spPr/>
        <p:txBody>
          <a:bodyPr>
            <a:normAutofit fontScale="92500" lnSpcReduction="20000"/>
          </a:bodyPr>
          <a:lstStyle/>
          <a:p>
            <a:pPr marL="342900" lvl="1" indent="-342900" algn="just">
              <a:buFont typeface="Arial" panose="020B0604020202020204" pitchFamily="34" charset="0"/>
              <a:buChar char="•"/>
            </a:pPr>
            <a:r>
              <a:rPr lang="tr-TR" b="1" dirty="0"/>
              <a:t>Menşe </a:t>
            </a:r>
            <a:r>
              <a:rPr lang="tr-TR" b="1" dirty="0" err="1"/>
              <a:t>Şehadetnamesi</a:t>
            </a:r>
            <a:r>
              <a:rPr lang="tr-TR" b="1" dirty="0"/>
              <a:t> (ABC Formu</a:t>
            </a:r>
            <a:r>
              <a:rPr lang="tr-TR" b="1" dirty="0" smtClean="0"/>
              <a:t>);</a:t>
            </a:r>
            <a:endParaRPr lang="tr-TR" b="1" dirty="0"/>
          </a:p>
          <a:p>
            <a:pPr algn="just"/>
            <a:r>
              <a:rPr lang="tr-TR" dirty="0"/>
              <a:t>Bir malın menşeinin belirlenip belgelendirilmesinde kullanılan “Menşe </a:t>
            </a:r>
            <a:r>
              <a:rPr lang="tr-TR" dirty="0" err="1"/>
              <a:t>Şehadetnamesi</a:t>
            </a:r>
            <a:r>
              <a:rPr lang="tr-TR" dirty="0"/>
              <a:t> (ABC formu)” zorunlu olmayıp ithalatçı firmanın isteği üzerine düzenlenir</a:t>
            </a:r>
            <a:r>
              <a:rPr lang="tr-TR" dirty="0" smtClean="0"/>
              <a:t>.</a:t>
            </a:r>
            <a:endParaRPr lang="tr-TR" dirty="0"/>
          </a:p>
          <a:p>
            <a:pPr algn="just"/>
            <a:r>
              <a:rPr lang="tr-TR" dirty="0"/>
              <a:t>Menşe </a:t>
            </a:r>
            <a:r>
              <a:rPr lang="tr-TR" dirty="0" err="1"/>
              <a:t>Şehadetnamesi</a:t>
            </a:r>
            <a:r>
              <a:rPr lang="tr-TR" dirty="0"/>
              <a:t>, ihraç konusu eşyanın akit ülke menşeli olduğunu veya gördüğü değişiklik ve işlemler dolayısıyla o ülke menşeli sayılması gerektiğini bildirir belgedir</a:t>
            </a:r>
            <a:r>
              <a:rPr lang="tr-TR" dirty="0" smtClean="0"/>
              <a:t>.</a:t>
            </a:r>
            <a:r>
              <a:rPr lang="tr-TR" dirty="0"/>
              <a:t> </a:t>
            </a:r>
          </a:p>
          <a:p>
            <a:pPr algn="just"/>
            <a:r>
              <a:rPr lang="tr-TR" dirty="0"/>
              <a:t>İhracatçı tarafından, ithalatçı ülkenin belirlediği şekilde hazırlanır.</a:t>
            </a:r>
          </a:p>
          <a:p>
            <a:pPr algn="just"/>
            <a:endParaRPr lang="tr-TR" dirty="0"/>
          </a:p>
        </p:txBody>
      </p:sp>
    </p:spTree>
    <p:extLst>
      <p:ext uri="{BB962C8B-B14F-4D97-AF65-F5344CB8AC3E}">
        <p14:creationId xmlns:p14="http://schemas.microsoft.com/office/powerpoint/2010/main" val="1555703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2500" b="1" dirty="0" smtClean="0"/>
              <a:t>Menşe </a:t>
            </a:r>
            <a:r>
              <a:rPr lang="tr-TR" sz="2500" b="1" dirty="0" err="1" smtClean="0"/>
              <a:t>Şehadetnamesi</a:t>
            </a:r>
            <a:r>
              <a:rPr lang="tr-TR" sz="2500" b="1" dirty="0" smtClean="0"/>
              <a:t> (ABC Formu)</a:t>
            </a:r>
            <a:endParaRPr lang="tr-TR" sz="2500" dirty="0"/>
          </a:p>
        </p:txBody>
      </p:sp>
      <p:sp>
        <p:nvSpPr>
          <p:cNvPr id="3" name="İçerik Yer Tutucusu 2"/>
          <p:cNvSpPr>
            <a:spLocks noGrp="1"/>
          </p:cNvSpPr>
          <p:nvPr>
            <p:ph idx="1"/>
          </p:nvPr>
        </p:nvSpPr>
        <p:spPr/>
        <p:txBody>
          <a:bodyPr/>
          <a:lstStyle/>
          <a:p>
            <a:pPr algn="just"/>
            <a:r>
              <a:rPr lang="tr-TR" dirty="0" smtClean="0"/>
              <a:t>Bazı </a:t>
            </a:r>
            <a:r>
              <a:rPr lang="tr-TR" dirty="0"/>
              <a:t>ülkeler, Menşe </a:t>
            </a:r>
            <a:r>
              <a:rPr lang="tr-TR" dirty="0" err="1"/>
              <a:t>Şehadetnamelerinin</a:t>
            </a:r>
            <a:r>
              <a:rPr lang="tr-TR" dirty="0"/>
              <a:t> kendi mahalli konsoloslukları tarafından tasdik edilmesini isteyebilir. Türkiye’ye ithal edilecek mallar, üçüncü bir ülkenin liman veya serbest bölgesinden yüklenecek olursa Menşe </a:t>
            </a:r>
            <a:r>
              <a:rPr lang="tr-TR" dirty="0" err="1"/>
              <a:t>Şehadetnamesinin</a:t>
            </a:r>
            <a:r>
              <a:rPr lang="tr-TR" dirty="0"/>
              <a:t> mahallî Türk Konsolosluğu tarafından onaylanmış olması zorunludur.</a:t>
            </a:r>
          </a:p>
          <a:p>
            <a:pPr algn="just"/>
            <a:endParaRPr lang="tr-TR" dirty="0"/>
          </a:p>
        </p:txBody>
      </p:sp>
    </p:spTree>
    <p:extLst>
      <p:ext uri="{BB962C8B-B14F-4D97-AF65-F5344CB8AC3E}">
        <p14:creationId xmlns:p14="http://schemas.microsoft.com/office/powerpoint/2010/main" val="63933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000" b="1" dirty="0"/>
              <a:t>EUR.1 Dolaşım </a:t>
            </a:r>
            <a:r>
              <a:rPr lang="tr-TR" sz="3000" b="1" dirty="0" smtClean="0"/>
              <a:t>Sertifikası</a:t>
            </a:r>
            <a:endParaRPr lang="tr-TR" sz="3000" dirty="0"/>
          </a:p>
        </p:txBody>
      </p:sp>
      <p:sp>
        <p:nvSpPr>
          <p:cNvPr id="3" name="İçerik Yer Tutucusu 2"/>
          <p:cNvSpPr>
            <a:spLocks noGrp="1"/>
          </p:cNvSpPr>
          <p:nvPr>
            <p:ph idx="1"/>
          </p:nvPr>
        </p:nvSpPr>
        <p:spPr/>
        <p:txBody>
          <a:bodyPr>
            <a:normAutofit fontScale="92500" lnSpcReduction="20000"/>
          </a:bodyPr>
          <a:lstStyle/>
          <a:p>
            <a:pPr algn="just"/>
            <a:r>
              <a:rPr lang="tr-TR" dirty="0"/>
              <a:t>Türkiye ile EFTA ülkeleri (İsviçre, İzlanda, </a:t>
            </a:r>
            <a:r>
              <a:rPr lang="tr-TR" dirty="0" err="1"/>
              <a:t>Lichtenstein</a:t>
            </a:r>
            <a:r>
              <a:rPr lang="tr-TR" dirty="0" smtClean="0"/>
              <a:t>, </a:t>
            </a:r>
            <a:r>
              <a:rPr lang="tr-TR" dirty="0"/>
              <a:t>Norveç) arasında tarım ürünleri listesi kapsamına dâhil ürünlerin ve Kömür Çelik Topluluğu ürün listesi kapsamına dâhil ürünlerin ihracatında anlaşma hükümlerinden yararlanmasını sağlamak üzere ihracatçı ülke gümrük idareleri veya bu idarelerce yetkili kılınan kuruluşlarca usulüne uygun olarak düzenlenip gümrük idarelerince vize edilen menşe sertifikasıdır</a:t>
            </a:r>
            <a:r>
              <a:rPr lang="tr-TR" dirty="0" smtClean="0"/>
              <a:t>.</a:t>
            </a:r>
          </a:p>
          <a:p>
            <a:pPr algn="just"/>
            <a:r>
              <a:rPr lang="tr-TR" b="1" dirty="0"/>
              <a:t>Serbest Ticaret Anlaşmaları kapsamında taraf ülkeler menşeli ürünlerin tavizlerden yararlanmalarını sağlayan bir belgedir. EFTA ülkeleri ile Serbest Ticaret Anlaşması yaptığımız ülkelerle ticarette kullanılmaktadır.</a:t>
            </a:r>
          </a:p>
          <a:p>
            <a:pPr algn="just"/>
            <a:endParaRPr lang="tr-TR" dirty="0"/>
          </a:p>
        </p:txBody>
      </p:sp>
    </p:spTree>
    <p:extLst>
      <p:ext uri="{BB962C8B-B14F-4D97-AF65-F5344CB8AC3E}">
        <p14:creationId xmlns:p14="http://schemas.microsoft.com/office/powerpoint/2010/main" val="1676792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500" b="1" kern="0" dirty="0">
                <a:solidFill>
                  <a:sysClr val="windowText" lastClr="000000"/>
                </a:solidFill>
              </a:rPr>
              <a:t>Menşe </a:t>
            </a:r>
            <a:r>
              <a:rPr lang="tr-TR" sz="2500" b="1" kern="0" dirty="0" err="1">
                <a:solidFill>
                  <a:sysClr val="windowText" lastClr="000000"/>
                </a:solidFill>
              </a:rPr>
              <a:t>Şehadetnamesi</a:t>
            </a:r>
            <a:r>
              <a:rPr lang="tr-TR" sz="2500" b="1" kern="0" dirty="0">
                <a:solidFill>
                  <a:sysClr val="windowText" lastClr="000000"/>
                </a:solidFill>
              </a:rPr>
              <a:t> (ABC Formu)</a:t>
            </a:r>
            <a:endParaRPr lang="tr-TR" dirty="0"/>
          </a:p>
        </p:txBody>
      </p:sp>
      <p:sp>
        <p:nvSpPr>
          <p:cNvPr id="3" name="İçerik Yer Tutucusu 2"/>
          <p:cNvSpPr>
            <a:spLocks noGrp="1"/>
          </p:cNvSpPr>
          <p:nvPr>
            <p:ph idx="1"/>
          </p:nvPr>
        </p:nvSpPr>
        <p:spPr>
          <a:xfrm>
            <a:off x="457200" y="1340768"/>
            <a:ext cx="8229600" cy="4785395"/>
          </a:xfrm>
        </p:spPr>
        <p:txBody>
          <a:bodyPr>
            <a:normAutofit fontScale="85000" lnSpcReduction="20000"/>
          </a:bodyPr>
          <a:lstStyle/>
          <a:p>
            <a:pPr algn="just"/>
            <a:r>
              <a:rPr lang="tr-TR" dirty="0"/>
              <a:t>Bir ülke topraklarından çıkarılan madenler, üretilen tarım ürünleri, o ülkede doğan ve yetişen canlı hayvanlar ile bunlardan elde edilen ürünler, o ülkede tutulan veya avlanan av hayvanları ile balıklar, o ülke bandırasını taşıyan ve oraya kayıtlı veya tescilli gemilerle çıkarılan balık ve diğer ürünler ile bu ürünlerden fabrika ve gemilerde elde edilen eşya, kara suları dışındaki denizlerin dibinden ya da toprak altından münhasır işletme hakkına sahip olarak o ülke tarafından çıkarılan maddeler, imal işleminden veya kullanım kalıntılarından elde edilen artıklar, yukarıda sayılan eşyadan ya da hangi aşamada olursa olsun bunların türevlerinden elde edilen tüm eşya, anılan ülke menşeli sayılır</a:t>
            </a:r>
          </a:p>
        </p:txBody>
      </p:sp>
    </p:spTree>
    <p:extLst>
      <p:ext uri="{BB962C8B-B14F-4D97-AF65-F5344CB8AC3E}">
        <p14:creationId xmlns:p14="http://schemas.microsoft.com/office/powerpoint/2010/main" val="3273580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500" b="1" kern="0" dirty="0">
                <a:solidFill>
                  <a:sysClr val="windowText" lastClr="000000"/>
                </a:solidFill>
              </a:rPr>
              <a:t>Menşe </a:t>
            </a:r>
            <a:r>
              <a:rPr lang="tr-TR" sz="2500" b="1" kern="0" dirty="0" err="1">
                <a:solidFill>
                  <a:sysClr val="windowText" lastClr="000000"/>
                </a:solidFill>
              </a:rPr>
              <a:t>Şehadetnamesi</a:t>
            </a:r>
            <a:r>
              <a:rPr lang="tr-TR" sz="2500" b="1" kern="0" dirty="0">
                <a:solidFill>
                  <a:sysClr val="windowText" lastClr="000000"/>
                </a:solidFill>
              </a:rPr>
              <a:t> (ABC Formu)</a:t>
            </a:r>
            <a:endParaRPr lang="tr-TR" dirty="0"/>
          </a:p>
        </p:txBody>
      </p:sp>
      <p:sp>
        <p:nvSpPr>
          <p:cNvPr id="3" name="İçerik Yer Tutucusu 2"/>
          <p:cNvSpPr>
            <a:spLocks noGrp="1"/>
          </p:cNvSpPr>
          <p:nvPr>
            <p:ph idx="1"/>
          </p:nvPr>
        </p:nvSpPr>
        <p:spPr/>
        <p:txBody>
          <a:bodyPr/>
          <a:lstStyle/>
          <a:p>
            <a:pPr algn="just"/>
            <a:r>
              <a:rPr lang="tr-TR" dirty="0"/>
              <a:t>Eşyanın başka bir ülkede gördüğü değişiklikler ve işlem dolayısıyla o ülke menşeli sayılabilmesi için bu değişiklik ve işlemler sonunda </a:t>
            </a:r>
            <a:r>
              <a:rPr lang="tr-TR" b="1" dirty="0"/>
              <a:t>kıymetinin yüzde yüz </a:t>
            </a:r>
            <a:r>
              <a:rPr lang="tr-TR" dirty="0"/>
              <a:t>oranında artmış olması veya tarife pozisyonlarının değişmiş olması veya o ülkede, esaslı değişiklik sayılabilecek önemli bir işçiliğe ve işlemlere tabi tutulması gerekir.</a:t>
            </a:r>
          </a:p>
          <a:p>
            <a:pPr algn="just"/>
            <a:endParaRPr lang="tr-TR" dirty="0"/>
          </a:p>
        </p:txBody>
      </p:sp>
    </p:spTree>
    <p:extLst>
      <p:ext uri="{BB962C8B-B14F-4D97-AF65-F5344CB8AC3E}">
        <p14:creationId xmlns:p14="http://schemas.microsoft.com/office/powerpoint/2010/main" val="4091116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Menşe </a:t>
            </a:r>
            <a:r>
              <a:rPr lang="tr-TR" sz="2500" b="1" dirty="0" err="1"/>
              <a:t>Şehadetnamesi</a:t>
            </a:r>
            <a:r>
              <a:rPr lang="tr-TR" sz="2500" b="1" dirty="0"/>
              <a:t> ile EUR.1 Dolaşım Sertifikası Arasındaki </a:t>
            </a:r>
            <a:r>
              <a:rPr lang="tr-TR" sz="2500" b="1" dirty="0" smtClean="0"/>
              <a:t>Fark</a:t>
            </a:r>
            <a:endParaRPr lang="tr-TR" sz="2500" dirty="0"/>
          </a:p>
        </p:txBody>
      </p:sp>
      <p:sp>
        <p:nvSpPr>
          <p:cNvPr id="3" name="İçerik Yer Tutucusu 2"/>
          <p:cNvSpPr>
            <a:spLocks noGrp="1"/>
          </p:cNvSpPr>
          <p:nvPr>
            <p:ph idx="1"/>
          </p:nvPr>
        </p:nvSpPr>
        <p:spPr/>
        <p:txBody>
          <a:bodyPr/>
          <a:lstStyle/>
          <a:p>
            <a:pPr algn="just"/>
            <a:r>
              <a:rPr lang="tr-TR" dirty="0"/>
              <a:t>Menşe </a:t>
            </a:r>
            <a:r>
              <a:rPr lang="tr-TR" dirty="0" err="1"/>
              <a:t>Şehadetnamesi</a:t>
            </a:r>
            <a:r>
              <a:rPr lang="tr-TR" dirty="0"/>
              <a:t>, eşyanın tercihli olmayan menşeini gösteren bir belgedir.  EUR.1 Dolaşım Sertifikası ise ihraç konusu eşyanın akit ülke menşeli olduğunu veya gördüğü değişiklik ve işlemler dolayısıyla o ülke menşeli sayılması gerektiğini bildirir belgedir. Diğer bir anlatımla EUR.1 Belgesi, eşyanın tercihli menşeini göstermektedir.</a:t>
            </a:r>
          </a:p>
          <a:p>
            <a:pPr algn="just"/>
            <a:endParaRPr lang="tr-TR" dirty="0"/>
          </a:p>
        </p:txBody>
      </p:sp>
    </p:spTree>
    <p:extLst>
      <p:ext uri="{BB962C8B-B14F-4D97-AF65-F5344CB8AC3E}">
        <p14:creationId xmlns:p14="http://schemas.microsoft.com/office/powerpoint/2010/main" val="2753085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Düzenleme </a:t>
            </a:r>
            <a:r>
              <a:rPr lang="tr-TR" sz="2500" b="1" dirty="0" smtClean="0"/>
              <a:t>Şekli</a:t>
            </a:r>
            <a:endParaRPr lang="tr-TR" sz="2500" dirty="0"/>
          </a:p>
        </p:txBody>
      </p:sp>
      <p:sp>
        <p:nvSpPr>
          <p:cNvPr id="3" name="İçerik Yer Tutucusu 2"/>
          <p:cNvSpPr>
            <a:spLocks noGrp="1"/>
          </p:cNvSpPr>
          <p:nvPr>
            <p:ph idx="1"/>
          </p:nvPr>
        </p:nvSpPr>
        <p:spPr>
          <a:xfrm>
            <a:off x="457200" y="1340768"/>
            <a:ext cx="8229600" cy="5256584"/>
          </a:xfrm>
        </p:spPr>
        <p:txBody>
          <a:bodyPr>
            <a:normAutofit fontScale="77500" lnSpcReduction="20000"/>
          </a:bodyPr>
          <a:lstStyle/>
          <a:p>
            <a:pPr algn="just"/>
            <a:r>
              <a:rPr lang="tr-TR" dirty="0"/>
              <a:t>Bu belge A, B ve C olmak üzere üç nüshadan oluşur. C nüshası odada kalır. Oda üyelerinin Menşe </a:t>
            </a:r>
            <a:r>
              <a:rPr lang="tr-TR" dirty="0" err="1"/>
              <a:t>Şehadetnamesi</a:t>
            </a:r>
            <a:r>
              <a:rPr lang="tr-TR" dirty="0"/>
              <a:t> (ABC) formunu onaylatmak üzere odaya dilekçe ile başvuruları sırasında;</a:t>
            </a:r>
          </a:p>
          <a:p>
            <a:pPr algn="just">
              <a:buFont typeface="Wingdings" panose="05000000000000000000" pitchFamily="2" charset="2"/>
              <a:buChar char="Ø"/>
            </a:pPr>
            <a:r>
              <a:rPr lang="tr-TR" b="1" dirty="0"/>
              <a:t>Söz konusu belge muhteviyatı malın üreticileri kendileri ise </a:t>
            </a:r>
            <a:r>
              <a:rPr lang="tr-TR" dirty="0"/>
              <a:t>kapasite raporu veya malın üreticisi olduğuna dair diğer belgeler ile malın satış faturasının birer örneğini ibraz etmeleri, belgenin usulüne uygun olarak doldurulmuş ve 8. kutunun sağ tarafının firma tarafından kaşelenip imzalanmış olması yeterlidir</a:t>
            </a:r>
            <a:r>
              <a:rPr lang="tr-TR" dirty="0" smtClean="0"/>
              <a:t>.</a:t>
            </a:r>
            <a:endParaRPr lang="tr-TR" dirty="0"/>
          </a:p>
          <a:p>
            <a:pPr algn="just">
              <a:buFont typeface="Wingdings" panose="05000000000000000000" pitchFamily="2" charset="2"/>
              <a:buChar char="Ø"/>
            </a:pPr>
            <a:r>
              <a:rPr lang="tr-TR" b="1" dirty="0"/>
              <a:t>Belge muhteviyatı malın üreticisi, ihracatı yapan firma değilse </a:t>
            </a:r>
            <a:r>
              <a:rPr lang="tr-TR" dirty="0"/>
              <a:t>satış faturası, malın temin ediliş faturaları ve üretici firmanın kapasite raporu aranmaktadır. Üreticinin kapasite raporu olmadığı takdirde üretici firmanın, ihracata konu malları ürettiğine dair ibraz edebileceği diğer belgeler yeterli görülmektedir.</a:t>
            </a:r>
          </a:p>
          <a:p>
            <a:pPr algn="just"/>
            <a:endParaRPr lang="tr-TR" dirty="0"/>
          </a:p>
        </p:txBody>
      </p:sp>
    </p:spTree>
    <p:extLst>
      <p:ext uri="{BB962C8B-B14F-4D97-AF65-F5344CB8AC3E}">
        <p14:creationId xmlns:p14="http://schemas.microsoft.com/office/powerpoint/2010/main" val="294306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Ticaret ve Sanayi Odalarınca Yapılacak Tasdik </a:t>
            </a:r>
            <a:r>
              <a:rPr lang="tr-TR" sz="2500" b="1" dirty="0" smtClean="0"/>
              <a:t>İşlemleri</a:t>
            </a:r>
            <a:endParaRPr lang="tr-TR" sz="2500" dirty="0"/>
          </a:p>
        </p:txBody>
      </p:sp>
      <p:sp>
        <p:nvSpPr>
          <p:cNvPr id="3" name="İçerik Yer Tutucusu 2"/>
          <p:cNvSpPr>
            <a:spLocks noGrp="1"/>
          </p:cNvSpPr>
          <p:nvPr>
            <p:ph idx="1"/>
          </p:nvPr>
        </p:nvSpPr>
        <p:spPr/>
        <p:txBody>
          <a:bodyPr>
            <a:normAutofit fontScale="70000" lnSpcReduction="20000"/>
          </a:bodyPr>
          <a:lstStyle/>
          <a:p>
            <a:pPr algn="just">
              <a:buFont typeface="Wingdings" panose="05000000000000000000" pitchFamily="2" charset="2"/>
              <a:buChar char="§"/>
            </a:pPr>
            <a:r>
              <a:rPr lang="tr-TR" dirty="0"/>
              <a:t>İhracatçılar veya kanuni yetkili temsilcileri tarafından yukarıda belirtilen şekilde doldurulan ve imzalanan </a:t>
            </a:r>
            <a:r>
              <a:rPr lang="tr-TR" dirty="0" err="1"/>
              <a:t>şehadetnameler</a:t>
            </a:r>
            <a:r>
              <a:rPr lang="tr-TR" dirty="0"/>
              <a:t>, Türkçe faturanın kaşelenip imzalanmış bir fotokopisi ve aşağıda örneği verilen bir dilekçe ile birlikte odalara verilir</a:t>
            </a:r>
            <a:r>
              <a:rPr lang="tr-TR" dirty="0" smtClean="0"/>
              <a:t>.</a:t>
            </a:r>
            <a:endParaRPr lang="tr-TR" dirty="0"/>
          </a:p>
          <a:p>
            <a:pPr algn="just">
              <a:buFont typeface="Wingdings" panose="05000000000000000000" pitchFamily="2" charset="2"/>
              <a:buChar char="§"/>
            </a:pPr>
            <a:r>
              <a:rPr lang="tr-TR" dirty="0"/>
              <a:t>Odalar, </a:t>
            </a:r>
            <a:r>
              <a:rPr lang="tr-TR" dirty="0" err="1"/>
              <a:t>şehadetnamelerin</a:t>
            </a:r>
            <a:r>
              <a:rPr lang="tr-TR" dirty="0"/>
              <a:t> kurallara uygun olarak doldurulup doldurulmadığını kontrol edip belgede kayıtlı eşyanın, ilgili Mevzuat uyarınca Türkiye menşeli olduğu veya sayıldığı hususunda ihracata ait diğer evrakı da inceleyerek kesin bir kanıya vardıktan sonra gerekli işlemleri tamamlar</a:t>
            </a:r>
            <a:r>
              <a:rPr lang="tr-TR" dirty="0" smtClean="0"/>
              <a:t>.</a:t>
            </a:r>
            <a:endParaRPr lang="tr-TR" dirty="0"/>
          </a:p>
          <a:p>
            <a:pPr algn="just">
              <a:buFont typeface="Wingdings" panose="05000000000000000000" pitchFamily="2" charset="2"/>
              <a:buChar char="§"/>
            </a:pPr>
            <a:r>
              <a:rPr lang="tr-TR" dirty="0"/>
              <a:t>Üzerinde düzeltme ve ilaveler yapılmış olan </a:t>
            </a:r>
            <a:r>
              <a:rPr lang="tr-TR" dirty="0" err="1"/>
              <a:t>şehadetnameler</a:t>
            </a:r>
            <a:r>
              <a:rPr lang="tr-TR" dirty="0"/>
              <a:t>, oda tarafından tasdik edilir</a:t>
            </a:r>
            <a:r>
              <a:rPr lang="tr-TR" dirty="0" smtClean="0"/>
              <a:t>.</a:t>
            </a:r>
            <a:endParaRPr lang="tr-TR" dirty="0"/>
          </a:p>
          <a:p>
            <a:pPr algn="just">
              <a:buFont typeface="Wingdings" panose="05000000000000000000" pitchFamily="2" charset="2"/>
              <a:buChar char="§"/>
            </a:pPr>
            <a:r>
              <a:rPr lang="tr-TR" dirty="0"/>
              <a:t>Tasdik işlemleri tamamlandıktan sonra </a:t>
            </a:r>
            <a:r>
              <a:rPr lang="tr-TR" dirty="0" err="1"/>
              <a:t>şehadetnamenin</a:t>
            </a:r>
            <a:r>
              <a:rPr lang="tr-TR" dirty="0"/>
              <a:t> beyaz renkli nüshalarından biri, fatura fotokopisi ve dilekçe alıkoyularak diğer nüshalar ihracatçıya verilir.</a:t>
            </a:r>
          </a:p>
          <a:p>
            <a:pPr algn="just"/>
            <a:endParaRPr lang="tr-TR" dirty="0"/>
          </a:p>
        </p:txBody>
      </p:sp>
    </p:spTree>
    <p:extLst>
      <p:ext uri="{BB962C8B-B14F-4D97-AF65-F5344CB8AC3E}">
        <p14:creationId xmlns:p14="http://schemas.microsoft.com/office/powerpoint/2010/main" val="3559214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mage12.jpeg"/>
          <p:cNvPicPr/>
          <p:nvPr/>
        </p:nvPicPr>
        <p:blipFill>
          <a:blip r:embed="rId2" cstate="print"/>
          <a:stretch>
            <a:fillRect/>
          </a:stretch>
        </p:blipFill>
        <p:spPr>
          <a:xfrm>
            <a:off x="2056130" y="568960"/>
            <a:ext cx="5031740" cy="5720080"/>
          </a:xfrm>
          <a:prstGeom prst="rect">
            <a:avLst/>
          </a:prstGeom>
        </p:spPr>
      </p:pic>
    </p:spTree>
    <p:extLst>
      <p:ext uri="{BB962C8B-B14F-4D97-AF65-F5344CB8AC3E}">
        <p14:creationId xmlns:p14="http://schemas.microsoft.com/office/powerpoint/2010/main" val="4069505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Menşe </a:t>
            </a:r>
            <a:r>
              <a:rPr lang="tr-TR" sz="2500" b="1" dirty="0" err="1"/>
              <a:t>Şehadetnamelerinde</a:t>
            </a:r>
            <a:r>
              <a:rPr lang="tr-TR" sz="2500" b="1" dirty="0"/>
              <a:t> Yazılı </a:t>
            </a:r>
            <a:r>
              <a:rPr lang="tr-TR" sz="2500" b="1" dirty="0" smtClean="0"/>
              <a:t>Bilgiler</a:t>
            </a:r>
            <a:endParaRPr lang="tr-TR" sz="2500" dirty="0"/>
          </a:p>
        </p:txBody>
      </p:sp>
      <p:sp>
        <p:nvSpPr>
          <p:cNvPr id="3" name="İçerik Yer Tutucusu 2"/>
          <p:cNvSpPr>
            <a:spLocks noGrp="1"/>
          </p:cNvSpPr>
          <p:nvPr>
            <p:ph idx="1"/>
          </p:nvPr>
        </p:nvSpPr>
        <p:spPr/>
        <p:txBody>
          <a:bodyPr/>
          <a:lstStyle/>
          <a:p>
            <a:r>
              <a:rPr lang="tr-TR" dirty="0"/>
              <a:t>Eşyayı gönderenin adı, soyadı ve adresi</a:t>
            </a:r>
          </a:p>
          <a:p>
            <a:r>
              <a:rPr lang="tr-TR" dirty="0"/>
              <a:t>Alıcısının adı, soyadı ve adresi</a:t>
            </a:r>
          </a:p>
          <a:p>
            <a:r>
              <a:rPr lang="tr-TR" dirty="0"/>
              <a:t>Kapların marka, numara, cins ve sayıları</a:t>
            </a:r>
          </a:p>
          <a:p>
            <a:r>
              <a:rPr lang="tr-TR" dirty="0"/>
              <a:t>Eşyanın cinsi ve çeşidi, </a:t>
            </a:r>
            <a:r>
              <a:rPr lang="tr-TR" dirty="0" err="1"/>
              <a:t>daralı</a:t>
            </a:r>
            <a:r>
              <a:rPr lang="tr-TR" dirty="0"/>
              <a:t> ve saf ağırlıkları ile kıymeti ve yollama şekli</a:t>
            </a:r>
          </a:p>
          <a:p>
            <a:r>
              <a:rPr lang="tr-TR" dirty="0" err="1"/>
              <a:t>Şehadetnameyi</a:t>
            </a:r>
            <a:r>
              <a:rPr lang="tr-TR" dirty="0"/>
              <a:t> veren makamın tasdik şerhi (tarih, imza ile </a:t>
            </a:r>
            <a:r>
              <a:rPr lang="tr-TR" dirty="0" err="1"/>
              <a:t>mühürü</a:t>
            </a:r>
            <a:r>
              <a:rPr lang="tr-TR" dirty="0"/>
              <a:t> veya kaşesi)</a:t>
            </a:r>
          </a:p>
          <a:p>
            <a:pPr marL="0" indent="0">
              <a:buNone/>
            </a:pPr>
            <a:endParaRPr lang="tr-TR" dirty="0"/>
          </a:p>
        </p:txBody>
      </p:sp>
    </p:spTree>
    <p:extLst>
      <p:ext uri="{BB962C8B-B14F-4D97-AF65-F5344CB8AC3E}">
        <p14:creationId xmlns:p14="http://schemas.microsoft.com/office/powerpoint/2010/main" val="1563536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000" b="1" dirty="0"/>
              <a:t>Form A Belgeleri (Özel Menşe </a:t>
            </a:r>
            <a:r>
              <a:rPr lang="tr-TR" sz="3000" b="1" dirty="0" err="1"/>
              <a:t>Şehadetnamesi</a:t>
            </a:r>
            <a:r>
              <a:rPr lang="tr-TR" sz="3000" b="1" dirty="0" smtClean="0"/>
              <a:t>)</a:t>
            </a:r>
            <a:endParaRPr lang="tr-TR" sz="3000" dirty="0"/>
          </a:p>
        </p:txBody>
      </p:sp>
      <p:sp>
        <p:nvSpPr>
          <p:cNvPr id="3" name="İçerik Yer Tutucusu 2"/>
          <p:cNvSpPr>
            <a:spLocks noGrp="1"/>
          </p:cNvSpPr>
          <p:nvPr>
            <p:ph idx="1"/>
          </p:nvPr>
        </p:nvSpPr>
        <p:spPr/>
        <p:txBody>
          <a:bodyPr/>
          <a:lstStyle/>
          <a:p>
            <a:r>
              <a:rPr lang="tr-TR" dirty="0"/>
              <a:t>Aramızda anlaşma olan ülkeler tarafından düzenlenen özel menşei ispat belgesidir. Bu belge    ile     kısmen     veya     tamamen     gümrük     vergisi     muafiyeti     sağlanır. </a:t>
            </a:r>
            <a:endParaRPr lang="tr-TR" dirty="0" smtClean="0"/>
          </a:p>
          <a:p>
            <a:r>
              <a:rPr lang="tr-TR" dirty="0"/>
              <a:t>Form A Belgesi, düzenlendiği tarihten itibaren 6 ay geçerlidir.</a:t>
            </a:r>
          </a:p>
          <a:p>
            <a:endParaRPr lang="tr-TR" dirty="0"/>
          </a:p>
        </p:txBody>
      </p:sp>
    </p:spTree>
    <p:extLst>
      <p:ext uri="{BB962C8B-B14F-4D97-AF65-F5344CB8AC3E}">
        <p14:creationId xmlns:p14="http://schemas.microsoft.com/office/powerpoint/2010/main" val="54763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2500" b="1" dirty="0"/>
              <a:t>Form A Belgesi ile EUR.1 Belgesi arasındaki </a:t>
            </a:r>
            <a:r>
              <a:rPr lang="tr-TR" sz="2500" b="1" dirty="0" smtClean="0"/>
              <a:t>fark</a:t>
            </a:r>
            <a:endParaRPr lang="tr-TR" sz="2500" dirty="0"/>
          </a:p>
        </p:txBody>
      </p:sp>
      <p:sp>
        <p:nvSpPr>
          <p:cNvPr id="3" name="İçerik Yer Tutucusu 2"/>
          <p:cNvSpPr>
            <a:spLocks noGrp="1"/>
          </p:cNvSpPr>
          <p:nvPr>
            <p:ph idx="1"/>
          </p:nvPr>
        </p:nvSpPr>
        <p:spPr/>
        <p:txBody>
          <a:bodyPr/>
          <a:lstStyle/>
          <a:p>
            <a:r>
              <a:rPr lang="tr-TR" dirty="0"/>
              <a:t>Form A Belgesi de EUR.1 Belgesi gibi eşyanın tercihli menşeini gösterir. Ancak Form A Belgesi, “genelleştirilmiş tercihler sistemi” çerçevesinde tercihli rejimden yararlanması istenen eşyanın GTS ülkesi menşeli olduğunun ispatı için kullanılır.</a:t>
            </a:r>
          </a:p>
          <a:p>
            <a:endParaRPr lang="tr-TR" dirty="0"/>
          </a:p>
        </p:txBody>
      </p:sp>
    </p:spTree>
    <p:extLst>
      <p:ext uri="{BB962C8B-B14F-4D97-AF65-F5344CB8AC3E}">
        <p14:creationId xmlns:p14="http://schemas.microsoft.com/office/powerpoint/2010/main" val="493535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Özel Menşe (Form A) Verilen </a:t>
            </a:r>
            <a:r>
              <a:rPr lang="tr-TR" b="1" dirty="0" smtClean="0"/>
              <a:t>Ülkeler</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77536678"/>
              </p:ext>
            </p:extLst>
          </p:nvPr>
        </p:nvGraphicFramePr>
        <p:xfrm>
          <a:off x="899591" y="1412776"/>
          <a:ext cx="7344818" cy="4176464"/>
        </p:xfrm>
        <a:graphic>
          <a:graphicData uri="http://schemas.openxmlformats.org/drawingml/2006/table">
            <a:tbl>
              <a:tblPr firstRow="1" firstCol="1" lastRow="1" lastCol="1" bandRow="1" bandCol="1"/>
              <a:tblGrid>
                <a:gridCol w="1957725"/>
                <a:gridCol w="2167704"/>
                <a:gridCol w="1681624"/>
                <a:gridCol w="1537765"/>
              </a:tblGrid>
              <a:tr h="4176464">
                <a:tc>
                  <a:txBody>
                    <a:bodyPr/>
                    <a:lstStyle/>
                    <a:p>
                      <a:pPr marL="342900" lvl="0" indent="-342900">
                        <a:lnSpc>
                          <a:spcPts val="1235"/>
                        </a:lnSpc>
                        <a:spcAft>
                          <a:spcPts val="0"/>
                        </a:spcAft>
                        <a:buSzPts val="1100"/>
                        <a:buFont typeface="Wingdings"/>
                        <a:buChar char=""/>
                        <a:tabLst>
                          <a:tab pos="244475" algn="l"/>
                        </a:tabLst>
                      </a:pPr>
                      <a:r>
                        <a:rPr lang="tr-TR" sz="1100">
                          <a:effectLst/>
                          <a:latin typeface="Times New Roman"/>
                          <a:ea typeface="Wingdings"/>
                          <a:cs typeface="Wingdings"/>
                        </a:rPr>
                        <a:t>Afganistan</a:t>
                      </a:r>
                    </a:p>
                    <a:p>
                      <a:pPr marL="342900" lvl="0" indent="-342900">
                        <a:lnSpc>
                          <a:spcPts val="1260"/>
                        </a:lnSpc>
                        <a:spcBef>
                          <a:spcPts val="5"/>
                        </a:spcBef>
                        <a:spcAft>
                          <a:spcPts val="0"/>
                        </a:spcAft>
                        <a:buSzPts val="1100"/>
                        <a:buFont typeface="Wingdings"/>
                        <a:buChar char=""/>
                        <a:tabLst>
                          <a:tab pos="244475" algn="l"/>
                        </a:tabLst>
                      </a:pPr>
                      <a:r>
                        <a:rPr lang="tr-TR" sz="1100">
                          <a:effectLst/>
                          <a:latin typeface="Times New Roman"/>
                          <a:ea typeface="Wingdings"/>
                          <a:cs typeface="Wingdings"/>
                        </a:rPr>
                        <a:t>Arjantin</a:t>
                      </a:r>
                    </a:p>
                    <a:p>
                      <a:pPr marL="342900" lvl="0" indent="-342900">
                        <a:lnSpc>
                          <a:spcPts val="1260"/>
                        </a:lnSpc>
                        <a:spcAft>
                          <a:spcPts val="0"/>
                        </a:spcAft>
                        <a:buSzPts val="1100"/>
                        <a:buFont typeface="Wingdings"/>
                        <a:buChar char=""/>
                        <a:tabLst>
                          <a:tab pos="244475" algn="l"/>
                        </a:tabLst>
                      </a:pPr>
                      <a:r>
                        <a:rPr lang="tr-TR" sz="1100">
                          <a:effectLst/>
                          <a:latin typeface="Times New Roman"/>
                          <a:ea typeface="Wingdings"/>
                          <a:cs typeface="Wingdings"/>
                        </a:rPr>
                        <a:t>Azerbaycan</a:t>
                      </a:r>
                    </a:p>
                    <a:p>
                      <a:pPr marL="342900" lvl="0" indent="-342900">
                        <a:lnSpc>
                          <a:spcPts val="1260"/>
                        </a:lnSpc>
                        <a:spcAft>
                          <a:spcPts val="0"/>
                        </a:spcAft>
                        <a:buSzPts val="1100"/>
                        <a:buFont typeface="Wingdings"/>
                        <a:buChar char=""/>
                        <a:tabLst>
                          <a:tab pos="244475" algn="l"/>
                        </a:tabLst>
                      </a:pPr>
                      <a:r>
                        <a:rPr lang="tr-TR" sz="1100">
                          <a:effectLst/>
                          <a:latin typeface="Times New Roman"/>
                          <a:ea typeface="Wingdings"/>
                          <a:cs typeface="Wingdings"/>
                        </a:rPr>
                        <a:t>Bangladeş</a:t>
                      </a:r>
                    </a:p>
                    <a:p>
                      <a:pPr marL="342900" marR="282575" lvl="0" indent="-342900">
                        <a:spcBef>
                          <a:spcPts val="5"/>
                        </a:spcBef>
                        <a:spcAft>
                          <a:spcPts val="0"/>
                        </a:spcAft>
                        <a:buSzPts val="1100"/>
                        <a:buFont typeface="Wingdings"/>
                        <a:buChar char=""/>
                        <a:tabLst>
                          <a:tab pos="244475" algn="l"/>
                        </a:tabLst>
                      </a:pPr>
                      <a:r>
                        <a:rPr lang="tr-TR" sz="1100">
                          <a:effectLst/>
                          <a:latin typeface="Times New Roman"/>
                          <a:ea typeface="Wingdings"/>
                          <a:cs typeface="Wingdings"/>
                        </a:rPr>
                        <a:t>Belarus (Beyaz Rusya)</a:t>
                      </a:r>
                    </a:p>
                    <a:p>
                      <a:pPr marL="342900" marR="382905" lvl="0" indent="-342900">
                        <a:spcBef>
                          <a:spcPts val="5"/>
                        </a:spcBef>
                        <a:spcAft>
                          <a:spcPts val="0"/>
                        </a:spcAft>
                        <a:buSzPts val="1100"/>
                        <a:buFont typeface="Wingdings"/>
                        <a:buChar char=""/>
                        <a:tabLst>
                          <a:tab pos="244475" algn="l"/>
                        </a:tabLst>
                      </a:pPr>
                      <a:r>
                        <a:rPr lang="tr-TR" sz="1100">
                          <a:effectLst/>
                          <a:latin typeface="Times New Roman"/>
                          <a:ea typeface="Wingdings"/>
                          <a:cs typeface="Wingdings"/>
                        </a:rPr>
                        <a:t>Birleşik Arap Emirlikleri</a:t>
                      </a:r>
                    </a:p>
                    <a:p>
                      <a:pPr marL="342900" lvl="0" indent="-342900">
                        <a:lnSpc>
                          <a:spcPts val="1260"/>
                        </a:lnSpc>
                        <a:spcAft>
                          <a:spcPts val="0"/>
                        </a:spcAft>
                        <a:buSzPts val="1100"/>
                        <a:buFont typeface="Wingdings"/>
                        <a:buChar char=""/>
                        <a:tabLst>
                          <a:tab pos="244475" algn="l"/>
                        </a:tabLst>
                      </a:pPr>
                      <a:r>
                        <a:rPr lang="tr-TR" sz="1100">
                          <a:effectLst/>
                          <a:latin typeface="Times New Roman"/>
                          <a:ea typeface="Wingdings"/>
                          <a:cs typeface="Wingdings"/>
                        </a:rPr>
                        <a:t>Bolivya</a:t>
                      </a:r>
                    </a:p>
                    <a:p>
                      <a:pPr marL="342900" lvl="0" indent="-342900">
                        <a:lnSpc>
                          <a:spcPts val="1260"/>
                        </a:lnSpc>
                        <a:spcBef>
                          <a:spcPts val="5"/>
                        </a:spcBef>
                        <a:spcAft>
                          <a:spcPts val="0"/>
                        </a:spcAft>
                        <a:buSzPts val="1100"/>
                        <a:buFont typeface="Wingdings"/>
                        <a:buChar char=""/>
                        <a:tabLst>
                          <a:tab pos="244475" algn="l"/>
                        </a:tabLst>
                      </a:pPr>
                      <a:r>
                        <a:rPr lang="tr-TR" sz="1100">
                          <a:effectLst/>
                          <a:latin typeface="Times New Roman"/>
                          <a:ea typeface="Wingdings"/>
                          <a:cs typeface="Wingdings"/>
                        </a:rPr>
                        <a:t>Brezilya</a:t>
                      </a:r>
                    </a:p>
                    <a:p>
                      <a:pPr marL="342900" marR="434340" lvl="0" indent="-342900">
                        <a:spcAft>
                          <a:spcPts val="0"/>
                        </a:spcAft>
                        <a:buSzPts val="1100"/>
                        <a:buFont typeface="Wingdings"/>
                        <a:buChar char=""/>
                        <a:tabLst>
                          <a:tab pos="244475" algn="l"/>
                        </a:tabLst>
                      </a:pPr>
                      <a:r>
                        <a:rPr lang="tr-TR" sz="1100">
                          <a:effectLst/>
                          <a:latin typeface="Times New Roman"/>
                          <a:ea typeface="Wingdings"/>
                          <a:cs typeface="Wingdings"/>
                        </a:rPr>
                        <a:t>Çin Halk </a:t>
                      </a:r>
                      <a:r>
                        <a:rPr lang="tr-TR" sz="1100" spc="-5">
                          <a:effectLst/>
                          <a:latin typeface="Times New Roman"/>
                          <a:ea typeface="Wingdings"/>
                          <a:cs typeface="Wingdings"/>
                        </a:rPr>
                        <a:t>Cumhuriyeti</a:t>
                      </a:r>
                      <a:endParaRPr lang="tr-TR" sz="1100">
                        <a:effectLst/>
                        <a:latin typeface="Times New Roman"/>
                        <a:ea typeface="Wingdings"/>
                        <a:cs typeface="Wingdings"/>
                      </a:endParaRPr>
                    </a:p>
                    <a:p>
                      <a:pPr marL="342900" lvl="0" indent="-342900">
                        <a:lnSpc>
                          <a:spcPts val="1260"/>
                        </a:lnSpc>
                        <a:spcAft>
                          <a:spcPts val="0"/>
                        </a:spcAft>
                        <a:buSzPts val="1100"/>
                        <a:buFont typeface="Wingdings"/>
                        <a:buChar char=""/>
                        <a:tabLst>
                          <a:tab pos="244475" algn="l"/>
                        </a:tabLst>
                      </a:pPr>
                      <a:r>
                        <a:rPr lang="tr-TR" sz="1100">
                          <a:effectLst/>
                          <a:latin typeface="Times New Roman"/>
                          <a:ea typeface="Wingdings"/>
                          <a:cs typeface="Wingdings"/>
                        </a:rPr>
                        <a:t>Dominik</a:t>
                      </a:r>
                    </a:p>
                    <a:p>
                      <a:pPr marL="342900" marR="434340" lvl="0" indent="-342900">
                        <a:spcAft>
                          <a:spcPts val="0"/>
                        </a:spcAft>
                        <a:buSzPts val="1100"/>
                        <a:buFont typeface="Wingdings"/>
                        <a:buChar char=""/>
                        <a:tabLst>
                          <a:tab pos="244475" algn="l"/>
                        </a:tabLst>
                      </a:pPr>
                      <a:r>
                        <a:rPr lang="tr-TR" sz="1100">
                          <a:effectLst/>
                          <a:latin typeface="Times New Roman"/>
                          <a:ea typeface="Wingdings"/>
                          <a:cs typeface="Wingdings"/>
                        </a:rPr>
                        <a:t>Dominik </a:t>
                      </a:r>
                      <a:r>
                        <a:rPr lang="tr-TR" sz="1100" spc="-5">
                          <a:effectLst/>
                          <a:latin typeface="Times New Roman"/>
                          <a:ea typeface="Wingdings"/>
                          <a:cs typeface="Wingdings"/>
                        </a:rPr>
                        <a:t>Cumhuriyeti</a:t>
                      </a:r>
                      <a:endParaRPr lang="tr-TR" sz="1100">
                        <a:effectLst/>
                        <a:latin typeface="Times New Roman"/>
                        <a:ea typeface="Wingdings"/>
                        <a:cs typeface="Wingdings"/>
                      </a:endParaRPr>
                    </a:p>
                    <a:p>
                      <a:pPr marL="342900" lvl="0" indent="-342900">
                        <a:lnSpc>
                          <a:spcPts val="1260"/>
                        </a:lnSpc>
                        <a:spcAft>
                          <a:spcPts val="0"/>
                        </a:spcAft>
                        <a:buSzPts val="1100"/>
                        <a:buFont typeface="Wingdings"/>
                        <a:buChar char=""/>
                        <a:tabLst>
                          <a:tab pos="244475" algn="l"/>
                        </a:tabLst>
                      </a:pPr>
                      <a:r>
                        <a:rPr lang="tr-TR" sz="1100">
                          <a:effectLst/>
                          <a:latin typeface="Times New Roman"/>
                          <a:ea typeface="Wingdings"/>
                          <a:cs typeface="Wingdings"/>
                        </a:rPr>
                        <a:t>Ekvador</a:t>
                      </a:r>
                    </a:p>
                    <a:p>
                      <a:pPr marL="342900" lvl="0" indent="-342900">
                        <a:lnSpc>
                          <a:spcPts val="1260"/>
                        </a:lnSpc>
                        <a:spcBef>
                          <a:spcPts val="5"/>
                        </a:spcBef>
                        <a:spcAft>
                          <a:spcPts val="0"/>
                        </a:spcAft>
                        <a:buSzPts val="1100"/>
                        <a:buFont typeface="Wingdings"/>
                        <a:buChar char=""/>
                        <a:tabLst>
                          <a:tab pos="244475" algn="l"/>
                        </a:tabLst>
                      </a:pPr>
                      <a:r>
                        <a:rPr lang="tr-TR" sz="1100">
                          <a:effectLst/>
                          <a:latin typeface="Times New Roman"/>
                          <a:ea typeface="Wingdings"/>
                          <a:cs typeface="Wingdings"/>
                        </a:rPr>
                        <a:t>Endonezya</a:t>
                      </a:r>
                    </a:p>
                    <a:p>
                      <a:pPr marL="342900" lvl="0" indent="-342900">
                        <a:lnSpc>
                          <a:spcPts val="1260"/>
                        </a:lnSpc>
                        <a:spcAft>
                          <a:spcPts val="0"/>
                        </a:spcAft>
                        <a:buSzPts val="1100"/>
                        <a:buFont typeface="Wingdings"/>
                        <a:buChar char=""/>
                        <a:tabLst>
                          <a:tab pos="244475" algn="l"/>
                        </a:tabLst>
                      </a:pPr>
                      <a:r>
                        <a:rPr lang="tr-TR" sz="1100">
                          <a:effectLst/>
                          <a:latin typeface="Times New Roman"/>
                          <a:ea typeface="Wingdings"/>
                          <a:cs typeface="Wingdings"/>
                        </a:rPr>
                        <a:t>Eritre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235"/>
                        </a:lnSpc>
                        <a:spcAft>
                          <a:spcPts val="0"/>
                        </a:spcAft>
                        <a:buSzPts val="1100"/>
                        <a:buFont typeface="Wingdings"/>
                        <a:buChar char=""/>
                        <a:tabLst>
                          <a:tab pos="245745" algn="l"/>
                        </a:tabLst>
                      </a:pPr>
                      <a:r>
                        <a:rPr lang="tr-TR" sz="1100">
                          <a:effectLst/>
                          <a:latin typeface="Times New Roman"/>
                          <a:ea typeface="Wingdings"/>
                          <a:cs typeface="Wingdings"/>
                        </a:rPr>
                        <a:t>Etopya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Fas</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Fiji</a:t>
                      </a:r>
                      <a:r>
                        <a:rPr lang="tr-TR" sz="1100" spc="-15">
                          <a:effectLst/>
                          <a:latin typeface="Times New Roman"/>
                          <a:ea typeface="Wingdings"/>
                          <a:cs typeface="Wingdings"/>
                        </a:rPr>
                        <a:t> </a:t>
                      </a:r>
                      <a:r>
                        <a:rPr lang="tr-TR" sz="1100">
                          <a:effectLst/>
                          <a:latin typeface="Times New Roman"/>
                          <a:ea typeface="Wingdings"/>
                          <a:cs typeface="Wingdings"/>
                        </a:rPr>
                        <a:t>Filipinler</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Gambia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Gine</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Grenada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Grönland</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Güney</a:t>
                      </a:r>
                      <a:r>
                        <a:rPr lang="tr-TR" sz="1100" spc="-15">
                          <a:effectLst/>
                          <a:latin typeface="Times New Roman"/>
                          <a:ea typeface="Wingdings"/>
                          <a:cs typeface="Wingdings"/>
                        </a:rPr>
                        <a:t> </a:t>
                      </a:r>
                      <a:r>
                        <a:rPr lang="tr-TR" sz="1100">
                          <a:effectLst/>
                          <a:latin typeface="Times New Roman"/>
                          <a:ea typeface="Wingdings"/>
                          <a:cs typeface="Wingdings"/>
                        </a:rPr>
                        <a:t>Afrika</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Cumhuriyeti</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Gürcistan</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Hindistan</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İran</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Katar</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Kazakistan</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Kırgızistan</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Kolombiya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Kuveyt</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Küba</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Laos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235"/>
                        </a:lnSpc>
                        <a:spcAft>
                          <a:spcPts val="0"/>
                        </a:spcAft>
                        <a:buSzPts val="1100"/>
                        <a:buFont typeface="Wingdings"/>
                        <a:buChar char=""/>
                        <a:tabLst>
                          <a:tab pos="245745" algn="l"/>
                        </a:tabLst>
                      </a:pPr>
                      <a:r>
                        <a:rPr lang="tr-TR" sz="1100">
                          <a:effectLst/>
                          <a:latin typeface="Times New Roman"/>
                          <a:ea typeface="Wingdings"/>
                          <a:cs typeface="Wingdings"/>
                        </a:rPr>
                        <a:t>Libya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Lübnan</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Maldiv</a:t>
                      </a:r>
                      <a:r>
                        <a:rPr lang="tr-TR" sz="1100" spc="-5">
                          <a:effectLst/>
                          <a:latin typeface="Times New Roman"/>
                          <a:ea typeface="Wingdings"/>
                          <a:cs typeface="Wingdings"/>
                        </a:rPr>
                        <a:t> </a:t>
                      </a:r>
                      <a:r>
                        <a:rPr lang="tr-TR" sz="1100">
                          <a:effectLst/>
                          <a:latin typeface="Times New Roman"/>
                          <a:ea typeface="Wingdings"/>
                          <a:cs typeface="Wingdings"/>
                        </a:rPr>
                        <a:t>Adaları</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Malezya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Mauritius</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Meksika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Mısır</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Moğolistan</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Moldova</a:t>
                      </a: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Özbekistan</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Pakistan</a:t>
                      </a:r>
                    </a:p>
                    <a:p>
                      <a:pPr marL="342900" marR="228600" lvl="0" indent="-342900">
                        <a:spcBef>
                          <a:spcPts val="5"/>
                        </a:spcBef>
                        <a:spcAft>
                          <a:spcPts val="0"/>
                        </a:spcAft>
                        <a:buSzPts val="1100"/>
                        <a:buFont typeface="Wingdings"/>
                        <a:buChar char=""/>
                        <a:tabLst>
                          <a:tab pos="245745" algn="l"/>
                        </a:tabLst>
                      </a:pPr>
                      <a:r>
                        <a:rPr lang="tr-TR" sz="1100">
                          <a:effectLst/>
                          <a:latin typeface="Times New Roman"/>
                          <a:ea typeface="Wingdings"/>
                          <a:cs typeface="Wingdings"/>
                        </a:rPr>
                        <a:t>Paraguay Rusya </a:t>
                      </a:r>
                      <a:r>
                        <a:rPr lang="tr-TR" sz="1100" spc="-5">
                          <a:effectLst/>
                          <a:latin typeface="Times New Roman"/>
                          <a:ea typeface="Wingdings"/>
                          <a:cs typeface="Wingdings"/>
                        </a:rPr>
                        <a:t>Federasyonu</a:t>
                      </a:r>
                      <a:endParaRPr lang="tr-TR" sz="1100">
                        <a:effectLst/>
                        <a:latin typeface="Times New Roman"/>
                        <a:ea typeface="Wingdings"/>
                        <a:cs typeface="Wingdings"/>
                      </a:endParaRPr>
                    </a:p>
                    <a:p>
                      <a:pPr marL="342900" lvl="0" indent="-342900">
                        <a:lnSpc>
                          <a:spcPts val="1260"/>
                        </a:lnSpc>
                        <a:spcBef>
                          <a:spcPts val="5"/>
                        </a:spcBef>
                        <a:spcAft>
                          <a:spcPts val="0"/>
                        </a:spcAft>
                        <a:buSzPts val="1100"/>
                        <a:buFont typeface="Wingdings"/>
                        <a:buChar char=""/>
                        <a:tabLst>
                          <a:tab pos="245745" algn="l"/>
                        </a:tabLst>
                      </a:pPr>
                      <a:r>
                        <a:rPr lang="tr-TR" sz="1100">
                          <a:effectLst/>
                          <a:latin typeface="Times New Roman"/>
                          <a:ea typeface="Wingdings"/>
                          <a:cs typeface="Wingdings"/>
                        </a:rPr>
                        <a:t>Samoa</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Senegal</a:t>
                      </a:r>
                    </a:p>
                    <a:p>
                      <a:pPr marL="342900" marR="316230" lvl="0" indent="-342900">
                        <a:spcBef>
                          <a:spcPts val="5"/>
                        </a:spcBef>
                        <a:spcAft>
                          <a:spcPts val="0"/>
                        </a:spcAft>
                        <a:buSzPts val="1100"/>
                        <a:buFont typeface="Wingdings"/>
                        <a:buChar char=""/>
                        <a:tabLst>
                          <a:tab pos="245745" algn="l"/>
                        </a:tabLst>
                      </a:pPr>
                      <a:r>
                        <a:rPr lang="tr-TR" sz="1100">
                          <a:effectLst/>
                          <a:latin typeface="Times New Roman"/>
                          <a:ea typeface="Wingdings"/>
                          <a:cs typeface="Wingdings"/>
                        </a:rPr>
                        <a:t>Seylan (Sri Lanka)</a:t>
                      </a:r>
                    </a:p>
                    <a:p>
                      <a:pPr marL="342900" lvl="0" indent="-342900">
                        <a:lnSpc>
                          <a:spcPts val="1260"/>
                        </a:lnSpc>
                        <a:spcAft>
                          <a:spcPts val="0"/>
                        </a:spcAft>
                        <a:buSzPts val="1100"/>
                        <a:buFont typeface="Wingdings"/>
                        <a:buChar char=""/>
                        <a:tabLst>
                          <a:tab pos="245745" algn="l"/>
                        </a:tabLst>
                      </a:pPr>
                      <a:r>
                        <a:rPr lang="tr-TR" sz="1100">
                          <a:effectLst/>
                          <a:latin typeface="Times New Roman"/>
                          <a:ea typeface="Wingdings"/>
                          <a:cs typeface="Wingdings"/>
                        </a:rPr>
                        <a:t>Seyşel</a:t>
                      </a:r>
                      <a:r>
                        <a:rPr lang="tr-TR" sz="1100" spc="-20">
                          <a:effectLst/>
                          <a:latin typeface="Times New Roman"/>
                          <a:ea typeface="Wingdings"/>
                          <a:cs typeface="Wingdings"/>
                        </a:rPr>
                        <a:t> </a:t>
                      </a:r>
                      <a:r>
                        <a:rPr lang="tr-TR" sz="1100">
                          <a:effectLst/>
                          <a:latin typeface="Times New Roman"/>
                          <a:ea typeface="Wingdings"/>
                          <a:cs typeface="Wingdings"/>
                        </a:rPr>
                        <a:t>Adaları</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235"/>
                        </a:lnSpc>
                        <a:spcAft>
                          <a:spcPts val="0"/>
                        </a:spcAft>
                        <a:buSzPts val="1100"/>
                        <a:buFont typeface="Wingdings"/>
                        <a:buChar char=""/>
                        <a:tabLst>
                          <a:tab pos="245745" algn="l"/>
                        </a:tabLst>
                      </a:pPr>
                      <a:r>
                        <a:rPr lang="tr-TR" sz="1100" dirty="0">
                          <a:effectLst/>
                          <a:latin typeface="Times New Roman"/>
                          <a:ea typeface="Wingdings"/>
                          <a:cs typeface="Wingdings"/>
                        </a:rPr>
                        <a:t>Suudi</a:t>
                      </a:r>
                    </a:p>
                    <a:p>
                      <a:pPr marL="245110">
                        <a:lnSpc>
                          <a:spcPts val="1260"/>
                        </a:lnSpc>
                        <a:spcBef>
                          <a:spcPts val="5"/>
                        </a:spcBef>
                        <a:spcAft>
                          <a:spcPts val="0"/>
                        </a:spcAft>
                      </a:pPr>
                      <a:r>
                        <a:rPr lang="tr-TR" sz="1100" dirty="0">
                          <a:effectLst/>
                          <a:latin typeface="Times New Roman"/>
                          <a:ea typeface="Times New Roman"/>
                        </a:rPr>
                        <a:t>Arabistan</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Svaziland</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Şili</a:t>
                      </a:r>
                    </a:p>
                    <a:p>
                      <a:pPr marL="342900" lvl="0" indent="-342900">
                        <a:lnSpc>
                          <a:spcPts val="1260"/>
                        </a:lnSpc>
                        <a:spcBef>
                          <a:spcPts val="5"/>
                        </a:spcBef>
                        <a:spcAft>
                          <a:spcPts val="0"/>
                        </a:spcAft>
                        <a:buSzPts val="1100"/>
                        <a:buFont typeface="Wingdings"/>
                        <a:buChar char=""/>
                        <a:tabLst>
                          <a:tab pos="245745" algn="l"/>
                        </a:tabLst>
                      </a:pPr>
                      <a:r>
                        <a:rPr lang="tr-TR" sz="1100" dirty="0">
                          <a:effectLst/>
                          <a:latin typeface="Times New Roman"/>
                          <a:ea typeface="Wingdings"/>
                          <a:cs typeface="Wingdings"/>
                        </a:rPr>
                        <a:t>Tacikistan</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Tayland</a:t>
                      </a:r>
                    </a:p>
                    <a:p>
                      <a:pPr marL="342900" lvl="0" indent="-342900">
                        <a:lnSpc>
                          <a:spcPts val="1260"/>
                        </a:lnSpc>
                        <a:spcBef>
                          <a:spcPts val="5"/>
                        </a:spcBef>
                        <a:spcAft>
                          <a:spcPts val="0"/>
                        </a:spcAft>
                        <a:buSzPts val="1100"/>
                        <a:buFont typeface="Wingdings"/>
                        <a:buChar char=""/>
                        <a:tabLst>
                          <a:tab pos="245745" algn="l"/>
                        </a:tabLst>
                      </a:pPr>
                      <a:r>
                        <a:rPr lang="tr-TR" sz="1100" dirty="0">
                          <a:effectLst/>
                          <a:latin typeface="Times New Roman"/>
                          <a:ea typeface="Wingdings"/>
                          <a:cs typeface="Wingdings"/>
                        </a:rPr>
                        <a:t>Tunus</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Türkmenistan</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Ukrayna</a:t>
                      </a:r>
                    </a:p>
                    <a:p>
                      <a:pPr marL="342900" lvl="0" indent="-342900">
                        <a:lnSpc>
                          <a:spcPts val="1260"/>
                        </a:lnSpc>
                        <a:spcBef>
                          <a:spcPts val="5"/>
                        </a:spcBef>
                        <a:spcAft>
                          <a:spcPts val="0"/>
                        </a:spcAft>
                        <a:buSzPts val="1100"/>
                        <a:buFont typeface="Wingdings"/>
                        <a:buChar char=""/>
                        <a:tabLst>
                          <a:tab pos="245745" algn="l"/>
                        </a:tabLst>
                      </a:pPr>
                      <a:r>
                        <a:rPr lang="tr-TR" sz="1100" dirty="0">
                          <a:effectLst/>
                          <a:latin typeface="Times New Roman"/>
                          <a:ea typeface="Wingdings"/>
                          <a:cs typeface="Wingdings"/>
                        </a:rPr>
                        <a:t>Umman</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Uruguay</a:t>
                      </a:r>
                    </a:p>
                    <a:p>
                      <a:pPr marL="342900" lvl="0" indent="-342900">
                        <a:lnSpc>
                          <a:spcPts val="1260"/>
                        </a:lnSpc>
                        <a:spcBef>
                          <a:spcPts val="5"/>
                        </a:spcBef>
                        <a:spcAft>
                          <a:spcPts val="0"/>
                        </a:spcAft>
                        <a:buSzPts val="1100"/>
                        <a:buFont typeface="Wingdings"/>
                        <a:buChar char=""/>
                        <a:tabLst>
                          <a:tab pos="245745" algn="l"/>
                        </a:tabLst>
                      </a:pPr>
                      <a:r>
                        <a:rPr lang="tr-TR" sz="1100" dirty="0">
                          <a:effectLst/>
                          <a:latin typeface="Times New Roman"/>
                          <a:ea typeface="Wingdings"/>
                          <a:cs typeface="Wingdings"/>
                        </a:rPr>
                        <a:t>Ürdün</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Vanuatu</a:t>
                      </a:r>
                    </a:p>
                    <a:p>
                      <a:pPr marL="342900" lvl="0" indent="-342900">
                        <a:lnSpc>
                          <a:spcPts val="1260"/>
                        </a:lnSpc>
                        <a:spcAft>
                          <a:spcPts val="0"/>
                        </a:spcAft>
                        <a:buSzPts val="1100"/>
                        <a:buFont typeface="Wingdings"/>
                        <a:buChar char=""/>
                        <a:tabLst>
                          <a:tab pos="245745" algn="l"/>
                        </a:tabLst>
                      </a:pPr>
                      <a:r>
                        <a:rPr lang="tr-TR" sz="1100" dirty="0">
                          <a:effectLst/>
                          <a:latin typeface="Times New Roman"/>
                          <a:ea typeface="Wingdings"/>
                          <a:cs typeface="Wingdings"/>
                        </a:rPr>
                        <a:t>Venezüella</a:t>
                      </a:r>
                    </a:p>
                    <a:p>
                      <a:pPr marL="342900" lvl="0" indent="-342900">
                        <a:spcBef>
                          <a:spcPts val="5"/>
                        </a:spcBef>
                        <a:spcAft>
                          <a:spcPts val="0"/>
                        </a:spcAft>
                        <a:buSzPts val="1100"/>
                        <a:buFont typeface="Wingdings"/>
                        <a:buChar char=""/>
                        <a:tabLst>
                          <a:tab pos="245745" algn="l"/>
                        </a:tabLst>
                      </a:pPr>
                      <a:r>
                        <a:rPr lang="tr-TR" sz="1100" dirty="0">
                          <a:effectLst/>
                          <a:latin typeface="Times New Roman"/>
                          <a:ea typeface="Wingdings"/>
                          <a:cs typeface="Wingdings"/>
                        </a:rPr>
                        <a:t>Vietnam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2110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“EUR.1	Dolaşım	Sertifikası”	</a:t>
            </a:r>
            <a:r>
              <a:rPr lang="tr-TR" dirty="0" smtClean="0"/>
              <a:t>düzenlenmiş bir</a:t>
            </a:r>
            <a:r>
              <a:rPr lang="tr-TR" dirty="0"/>
              <a:t>	eşya	için	ayrıca	“</a:t>
            </a:r>
            <a:r>
              <a:rPr lang="tr-TR" dirty="0" smtClean="0"/>
              <a:t>Menşe </a:t>
            </a:r>
            <a:r>
              <a:rPr lang="tr-TR" dirty="0" err="1" smtClean="0"/>
              <a:t>Şehadetnamesi</a:t>
            </a:r>
            <a:r>
              <a:rPr lang="tr-TR" dirty="0"/>
              <a:t>” düzenlenmesi gerekmez</a:t>
            </a:r>
          </a:p>
        </p:txBody>
      </p:sp>
    </p:spTree>
    <p:extLst>
      <p:ext uri="{BB962C8B-B14F-4D97-AF65-F5344CB8AC3E}">
        <p14:creationId xmlns:p14="http://schemas.microsoft.com/office/powerpoint/2010/main" val="3110047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800" b="1" dirty="0"/>
              <a:t>Ticaret ve Sanayi Odalarınca Yapılacak Tasdik İşlemleri</a:t>
            </a:r>
            <a:endParaRPr lang="tr-TR" sz="2500" b="1" dirty="0"/>
          </a:p>
        </p:txBody>
      </p:sp>
      <p:sp>
        <p:nvSpPr>
          <p:cNvPr id="3" name="İçerik Yer Tutucusu 2"/>
          <p:cNvSpPr>
            <a:spLocks noGrp="1"/>
          </p:cNvSpPr>
          <p:nvPr>
            <p:ph idx="1"/>
          </p:nvPr>
        </p:nvSpPr>
        <p:spPr/>
        <p:txBody>
          <a:bodyPr/>
          <a:lstStyle/>
          <a:p>
            <a:r>
              <a:rPr lang="tr-TR" dirty="0"/>
              <a:t>Form A Menşe </a:t>
            </a:r>
            <a:r>
              <a:rPr lang="tr-TR" dirty="0" err="1"/>
              <a:t>Şehadetnamelerinin</a:t>
            </a:r>
            <a:r>
              <a:rPr lang="tr-TR" dirty="0"/>
              <a:t> basımı, ülkemizde Türkiye Odalar ve Borsalar Birliğince yapılmakta ve odalara dağıtılmaktadır. İhracatçı firmalar, Form A Belgelerini  bağlı bulundukları odalardan temin edebilir. Form A, 1 asıl 3 kopya olmak üzere 4 nüshadan oluşmaktadır. Asıl kopya renkli ve desenlidir.</a:t>
            </a:r>
          </a:p>
          <a:p>
            <a:endParaRPr lang="tr-TR" dirty="0"/>
          </a:p>
        </p:txBody>
      </p:sp>
    </p:spTree>
    <p:extLst>
      <p:ext uri="{BB962C8B-B14F-4D97-AF65-F5344CB8AC3E}">
        <p14:creationId xmlns:p14="http://schemas.microsoft.com/office/powerpoint/2010/main" val="3176155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algn="just"/>
            <a:r>
              <a:rPr lang="tr-TR" dirty="0"/>
              <a:t>İhracatçılar veya gümrük beyannamesini imzalamakla yetkili kanuni temsilcileri tarafından, yukarıdaki kurallara uygun şekilde 4 nüsha olarak düzenlenen ve kaşelenip imzalanan Form A Belgeleri, Türkçe faturanın kaşelenip imzalanmış bir fotokopisi ve örneği verilen oda dilekçesi ile birlikte odalara verilir. Müsteşarlık onayı talep edilen ülkeler (Rusya Federasyonu, Beyaz Rusya, Ukrayna ve Japonya) için Form A Belgesinin bir fotokopisi ve Müsteşarlık talep yazısı (3 nüsha) da dilekçeye </a:t>
            </a:r>
            <a:r>
              <a:rPr lang="tr-TR" dirty="0" smtClean="0"/>
              <a:t>eklenir.</a:t>
            </a:r>
            <a:endParaRPr lang="tr-TR" dirty="0"/>
          </a:p>
          <a:p>
            <a:pPr algn="just"/>
            <a:r>
              <a:rPr lang="tr-TR" dirty="0" smtClean="0"/>
              <a:t>Odalar</a:t>
            </a:r>
            <a:r>
              <a:rPr lang="tr-TR" dirty="0"/>
              <a:t>, bu belgelerin kurallara uygun olarak doldurulup doldurulmadığını kontrol edip tevsik edici (ispat edici) belgeleri de inceleyerek gerekli işlemleri tamamlar.</a:t>
            </a:r>
          </a:p>
          <a:p>
            <a:pPr marL="0" indent="0" algn="just">
              <a:buNone/>
            </a:pPr>
            <a:endParaRPr lang="tr-TR" dirty="0"/>
          </a:p>
        </p:txBody>
      </p:sp>
    </p:spTree>
    <p:extLst>
      <p:ext uri="{BB962C8B-B14F-4D97-AF65-F5344CB8AC3E}">
        <p14:creationId xmlns:p14="http://schemas.microsoft.com/office/powerpoint/2010/main" val="3475529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412776"/>
            <a:ext cx="8229600" cy="5040560"/>
          </a:xfrm>
        </p:spPr>
        <p:txBody>
          <a:bodyPr>
            <a:normAutofit fontScale="77500" lnSpcReduction="20000"/>
          </a:bodyPr>
          <a:lstStyle/>
          <a:p>
            <a:pPr algn="just"/>
            <a:r>
              <a:rPr lang="tr-TR" dirty="0"/>
              <a:t>Belgelere ilişkin kontroller tamamlandıktan sonra nüshalar, sorumlu memur tarafından imzalanır ve odaya ait mühürle tasdik edilir. Form A Menşe </a:t>
            </a:r>
            <a:r>
              <a:rPr lang="tr-TR" dirty="0" err="1"/>
              <a:t>Şehadetnamesinin</a:t>
            </a:r>
            <a:r>
              <a:rPr lang="tr-TR" dirty="0"/>
              <a:t> orijinal birinci nüshasında 11. kutuya, yetkili odanın mühür ve kaşesi tatbik edilecektir</a:t>
            </a:r>
            <a:r>
              <a:rPr lang="tr-TR" dirty="0" smtClean="0"/>
              <a:t>.</a:t>
            </a:r>
            <a:endParaRPr lang="tr-TR" dirty="0"/>
          </a:p>
          <a:p>
            <a:pPr algn="just"/>
            <a:r>
              <a:rPr lang="tr-TR" b="1" dirty="0"/>
              <a:t>Müsteşarlık onayı aranmıyor ise </a:t>
            </a:r>
            <a:r>
              <a:rPr lang="tr-TR" dirty="0"/>
              <a:t>Dolaşım Belgesinin beyaz renkli nüshalardan biri, fatura fotokopisi ve dilekçe alıkonulur. Diğer nüshalar ihracatçıya verilir</a:t>
            </a:r>
            <a:r>
              <a:rPr lang="tr-TR" dirty="0" smtClean="0"/>
              <a:t>.</a:t>
            </a:r>
            <a:endParaRPr lang="tr-TR" dirty="0"/>
          </a:p>
          <a:p>
            <a:pPr algn="just"/>
            <a:r>
              <a:rPr lang="tr-TR" b="1" dirty="0"/>
              <a:t>Müsteşarlık onayı aranıyor ise </a:t>
            </a:r>
            <a:r>
              <a:rPr lang="tr-TR" dirty="0"/>
              <a:t>fatura fotokopisi, dilekçe ve Müsteşarlık talep yazısının iki nüshası alıkonulur. Form A Belgesinin tüm nüshaları, Müsteşarlık talep yazısının bir nüshası ile birlikte Müsteşarlığa sunulmak üzere ihracatçıya verilir. Müsteşarlık onay işleminden sonra Form A Belgesinin bir nüshası, Müsteşarlığın vermiş olduğu yazı ile birlikte odaya bırakılır.</a:t>
            </a:r>
          </a:p>
          <a:p>
            <a:pPr algn="just"/>
            <a:endParaRPr lang="tr-TR" dirty="0"/>
          </a:p>
        </p:txBody>
      </p:sp>
    </p:spTree>
    <p:extLst>
      <p:ext uri="{BB962C8B-B14F-4D97-AF65-F5344CB8AC3E}">
        <p14:creationId xmlns:p14="http://schemas.microsoft.com/office/powerpoint/2010/main" val="2653126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13515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EUR.1 Dolaşım Sertifikasının Kullanıldığı </a:t>
            </a:r>
            <a:r>
              <a:rPr lang="tr-TR" sz="2500" b="1" dirty="0" smtClean="0"/>
              <a:t>Ülkeler</a:t>
            </a:r>
            <a:endParaRPr lang="tr-TR" sz="2500" dirty="0"/>
          </a:p>
        </p:txBody>
      </p:sp>
      <p:sp>
        <p:nvSpPr>
          <p:cNvPr id="3" name="İçerik Yer Tutucusu 2"/>
          <p:cNvSpPr>
            <a:spLocks noGrp="1"/>
          </p:cNvSpPr>
          <p:nvPr>
            <p:ph idx="1"/>
          </p:nvPr>
        </p:nvSpPr>
        <p:spPr/>
        <p:txBody>
          <a:bodyPr/>
          <a:lstStyle/>
          <a:p>
            <a:r>
              <a:rPr lang="tr-TR" b="1" dirty="0"/>
              <a:t>EFTA ülkeleri</a:t>
            </a:r>
          </a:p>
          <a:p>
            <a:pPr lvl="3">
              <a:buFont typeface="Wingdings" panose="05000000000000000000" pitchFamily="2" charset="2"/>
              <a:buChar char="v"/>
            </a:pPr>
            <a:r>
              <a:rPr lang="tr-TR" sz="2500" dirty="0"/>
              <a:t>İsviçre</a:t>
            </a:r>
          </a:p>
          <a:p>
            <a:pPr lvl="3">
              <a:buFont typeface="Wingdings" panose="05000000000000000000" pitchFamily="2" charset="2"/>
              <a:buChar char="v"/>
            </a:pPr>
            <a:r>
              <a:rPr lang="tr-TR" sz="2500" dirty="0"/>
              <a:t>Norveç</a:t>
            </a:r>
          </a:p>
          <a:p>
            <a:pPr lvl="3">
              <a:buFont typeface="Wingdings" panose="05000000000000000000" pitchFamily="2" charset="2"/>
              <a:buChar char="v"/>
            </a:pPr>
            <a:r>
              <a:rPr lang="tr-TR" sz="2800" dirty="0" err="1"/>
              <a:t>Lichtenstein</a:t>
            </a:r>
            <a:r>
              <a:rPr lang="tr-TR" sz="2800" dirty="0"/>
              <a:t> </a:t>
            </a:r>
            <a:endParaRPr lang="tr-TR" sz="2800" dirty="0" smtClean="0"/>
          </a:p>
          <a:p>
            <a:pPr lvl="3">
              <a:buFont typeface="Wingdings" panose="05000000000000000000" pitchFamily="2" charset="2"/>
              <a:buChar char="v"/>
            </a:pPr>
            <a:r>
              <a:rPr lang="tr-TR" sz="2500" dirty="0" smtClean="0"/>
              <a:t>İzlanda</a:t>
            </a:r>
            <a:endParaRPr lang="tr-TR" sz="2500" dirty="0"/>
          </a:p>
          <a:p>
            <a:endParaRPr lang="tr-TR" dirty="0"/>
          </a:p>
        </p:txBody>
      </p:sp>
    </p:spTree>
    <p:extLst>
      <p:ext uri="{BB962C8B-B14F-4D97-AF65-F5344CB8AC3E}">
        <p14:creationId xmlns:p14="http://schemas.microsoft.com/office/powerpoint/2010/main" val="119269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2500" b="1" dirty="0"/>
              <a:t>Serbest Ticaret Anlaşması Yapılan </a:t>
            </a:r>
            <a:r>
              <a:rPr lang="tr-TR" sz="2500" b="1" dirty="0" smtClean="0"/>
              <a:t>Ülkeler</a:t>
            </a:r>
            <a:endParaRPr lang="tr-TR" sz="2500" dirty="0"/>
          </a:p>
        </p:txBody>
      </p:sp>
      <p:sp>
        <p:nvSpPr>
          <p:cNvPr id="3" name="İçerik Yer Tutucusu 2"/>
          <p:cNvSpPr>
            <a:spLocks noGrp="1"/>
          </p:cNvSpPr>
          <p:nvPr>
            <p:ph idx="1"/>
          </p:nvPr>
        </p:nvSpPr>
        <p:spPr>
          <a:xfrm>
            <a:off x="457200" y="1268760"/>
            <a:ext cx="8229600" cy="5184576"/>
          </a:xfrm>
        </p:spPr>
        <p:txBody>
          <a:bodyPr>
            <a:normAutofit fontScale="85000" lnSpcReduction="20000"/>
          </a:bodyPr>
          <a:lstStyle/>
          <a:p>
            <a:r>
              <a:rPr lang="tr-TR" dirty="0"/>
              <a:t>Ürdün                                                                                </a:t>
            </a:r>
          </a:p>
          <a:p>
            <a:r>
              <a:rPr lang="tr-TR" dirty="0"/>
              <a:t>Şili                                                                                     </a:t>
            </a:r>
          </a:p>
          <a:p>
            <a:r>
              <a:rPr lang="tr-TR" dirty="0"/>
              <a:t>Sırbistan</a:t>
            </a:r>
          </a:p>
          <a:p>
            <a:r>
              <a:rPr lang="tr-TR" dirty="0"/>
              <a:t>Karadağ                                                                             </a:t>
            </a:r>
          </a:p>
          <a:p>
            <a:r>
              <a:rPr lang="tr-TR" dirty="0" smtClean="0"/>
              <a:t>İsrail</a:t>
            </a:r>
          </a:p>
          <a:p>
            <a:r>
              <a:rPr lang="tr-TR" dirty="0" smtClean="0"/>
              <a:t>Makedonya                                                                         </a:t>
            </a:r>
            <a:endParaRPr lang="tr-TR" dirty="0"/>
          </a:p>
          <a:p>
            <a:r>
              <a:rPr lang="tr-TR" dirty="0" smtClean="0"/>
              <a:t>Bosna Hersek</a:t>
            </a:r>
          </a:p>
          <a:p>
            <a:r>
              <a:rPr lang="tr-TR" dirty="0" smtClean="0"/>
              <a:t>Hırvatistan Fas</a:t>
            </a:r>
          </a:p>
          <a:p>
            <a:r>
              <a:rPr lang="tr-TR" dirty="0" smtClean="0"/>
              <a:t>Filistin</a:t>
            </a:r>
          </a:p>
          <a:p>
            <a:r>
              <a:rPr lang="tr-TR" dirty="0" smtClean="0"/>
              <a:t>Tunus</a:t>
            </a:r>
            <a:endParaRPr lang="tr-TR" dirty="0"/>
          </a:p>
          <a:p>
            <a:r>
              <a:rPr lang="tr-TR" dirty="0"/>
              <a:t>Suriye</a:t>
            </a:r>
          </a:p>
          <a:p>
            <a:r>
              <a:rPr lang="tr-TR" dirty="0"/>
              <a:t>Mısır</a:t>
            </a:r>
          </a:p>
          <a:p>
            <a:r>
              <a:rPr lang="tr-TR" dirty="0"/>
              <a:t>Gürcistan</a:t>
            </a:r>
          </a:p>
          <a:p>
            <a:r>
              <a:rPr lang="tr-TR" dirty="0"/>
              <a:t>Arnavutluk</a:t>
            </a:r>
          </a:p>
          <a:p>
            <a:endParaRPr lang="tr-TR" dirty="0"/>
          </a:p>
        </p:txBody>
      </p:sp>
    </p:spTree>
    <p:extLst>
      <p:ext uri="{BB962C8B-B14F-4D97-AF65-F5344CB8AC3E}">
        <p14:creationId xmlns:p14="http://schemas.microsoft.com/office/powerpoint/2010/main" val="394806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pPr lvl="2" algn="ctr" rtl="0">
              <a:spcBef>
                <a:spcPct val="0"/>
              </a:spcBef>
            </a:pPr>
            <a:r>
              <a:rPr lang="tr-TR" sz="3000" b="1" dirty="0"/>
              <a:t>Düzenlenme </a:t>
            </a:r>
            <a:r>
              <a:rPr lang="tr-TR" sz="3000" b="1" dirty="0" smtClean="0"/>
              <a:t>Şekli</a:t>
            </a:r>
            <a:endParaRPr lang="tr-TR" sz="3000" dirty="0"/>
          </a:p>
        </p:txBody>
      </p:sp>
      <p:sp>
        <p:nvSpPr>
          <p:cNvPr id="3" name="İçerik Yer Tutucusu 2"/>
          <p:cNvSpPr>
            <a:spLocks noGrp="1"/>
          </p:cNvSpPr>
          <p:nvPr>
            <p:ph idx="1"/>
          </p:nvPr>
        </p:nvSpPr>
        <p:spPr>
          <a:xfrm>
            <a:off x="457200" y="908720"/>
            <a:ext cx="8435280" cy="6120680"/>
          </a:xfrm>
        </p:spPr>
        <p:txBody>
          <a:bodyPr>
            <a:noAutofit/>
          </a:bodyPr>
          <a:lstStyle/>
          <a:p>
            <a:pPr marL="342900" lvl="3" indent="-342900" algn="just">
              <a:buFont typeface="Arial" panose="020B0604020202020204" pitchFamily="34" charset="0"/>
              <a:buChar char="•"/>
            </a:pPr>
            <a:r>
              <a:rPr lang="tr-TR" sz="1600" dirty="0"/>
              <a:t>EUR.1 Dolaşım Sertifikası başvuru formu, ihracatçı veya yetkili kanuni temsilcisi tarafından doldurulur</a:t>
            </a:r>
            <a:r>
              <a:rPr lang="tr-TR" sz="1600" dirty="0" smtClean="0"/>
              <a:t>.</a:t>
            </a:r>
          </a:p>
          <a:p>
            <a:pPr marL="342900" lvl="3" indent="-342900" algn="just">
              <a:buFont typeface="Arial" panose="020B0604020202020204" pitchFamily="34" charset="0"/>
              <a:buChar char="•"/>
            </a:pPr>
            <a:r>
              <a:rPr lang="tr-TR" sz="1600" dirty="0"/>
              <a:t>İhracatçılar EUR.1 Dolaşım Sertifikalarını, bu sertifikaların arka sayfasında yazılı kurallara uygun </a:t>
            </a:r>
            <a:r>
              <a:rPr lang="tr-TR" sz="1600" dirty="0" smtClean="0"/>
              <a:t>olarak </a:t>
            </a:r>
            <a:r>
              <a:rPr lang="tr-TR" sz="1600" dirty="0"/>
              <a:t>ve aşağıdaki noktaları dikkate alarak doldurur</a:t>
            </a:r>
            <a:r>
              <a:rPr lang="tr-TR" sz="1600" dirty="0" smtClean="0"/>
              <a:t>:</a:t>
            </a:r>
          </a:p>
          <a:p>
            <a:pPr lvl="1" algn="just">
              <a:buFont typeface="Wingdings" panose="05000000000000000000" pitchFamily="2" charset="2"/>
              <a:buChar char="v"/>
            </a:pPr>
            <a:r>
              <a:rPr lang="tr-TR" sz="1600" dirty="0"/>
              <a:t>Sertifikalar, kararın düzenlendiği dillerden birinde (Türkçe, İngilizce, Fransızca) ve ihracatçı ülkenin ulusal mevzuat hükümleri çerçevesinde doldurulur.</a:t>
            </a:r>
          </a:p>
          <a:p>
            <a:pPr lvl="1" algn="just">
              <a:buFont typeface="Wingdings" panose="05000000000000000000" pitchFamily="2" charset="2"/>
              <a:buChar char="v"/>
            </a:pPr>
            <a:r>
              <a:rPr lang="tr-TR" sz="1600" dirty="0"/>
              <a:t>Sertifikalar yazı makinesi veya elle doldurulabilir. El yazısı ile doldurulmaları hâlinde mürekkepli kalem ve matbaa harfleri kullanılmalıdır.</a:t>
            </a:r>
          </a:p>
          <a:p>
            <a:pPr lvl="1" algn="just">
              <a:buFont typeface="Wingdings" panose="05000000000000000000" pitchFamily="2" charset="2"/>
              <a:buChar char="v"/>
            </a:pPr>
            <a:r>
              <a:rPr lang="tr-TR" sz="1600" dirty="0"/>
              <a:t>Sertifika üzerinde silinti, birbiri üzerine yazılmış kelime ve ilaveler bulunmamalı; değişiklikler doğru olmayan kayıtların üzeri çizilmek ve gerekli düzenlemeler eklenmek suretiyle yapılmalıdır. Bu şekilde yapılan düzeltmelerin, sertifikayı düzenleyen kişi tarafından imzalanması ve gümrük idaresi tarafından tasdik edilmesi gerekir.</a:t>
            </a:r>
          </a:p>
          <a:p>
            <a:pPr lvl="1" algn="just">
              <a:buFont typeface="Wingdings" panose="05000000000000000000" pitchFamily="2" charset="2"/>
              <a:buChar char="v"/>
            </a:pPr>
            <a:r>
              <a:rPr lang="tr-TR" sz="1600" dirty="0"/>
              <a:t>Sertifikada 8. kutuda belirtilen her maddeye bir sıra numarası verilir ve madde aralarında boşluk bırakılmaz.</a:t>
            </a:r>
          </a:p>
          <a:p>
            <a:pPr lvl="1" algn="just">
              <a:buFont typeface="Wingdings" panose="05000000000000000000" pitchFamily="2" charset="2"/>
              <a:buChar char="v"/>
            </a:pPr>
            <a:r>
              <a:rPr lang="tr-TR" sz="1600" dirty="0"/>
              <a:t>Sertifikalarda kayıtlı eşyaların tanınmalarına olanak verecek kesinlikte ve ticari deyimleri ile hiçbir tereddüde yer vermeyecek açıklıkta cins, çeşit, nitelik ve miktar  olarak ayrıntılı bir biçimde beyan edilmesi gerekir.</a:t>
            </a:r>
          </a:p>
          <a:p>
            <a:pPr lvl="1" algn="just">
              <a:buFont typeface="Wingdings" panose="05000000000000000000" pitchFamily="2" charset="2"/>
              <a:buChar char="v"/>
            </a:pPr>
            <a:r>
              <a:rPr lang="tr-TR" sz="1600" dirty="0"/>
              <a:t>Serbest bölgelerde yerleşik firmalar için 5. kutuya (ihraç ülkesi) yalnızca “</a:t>
            </a:r>
            <a:r>
              <a:rPr lang="tr-TR" sz="1600" dirty="0" err="1"/>
              <a:t>Turkey</a:t>
            </a:r>
            <a:r>
              <a:rPr lang="tr-TR" sz="1600" dirty="0"/>
              <a:t>” yazılır.</a:t>
            </a:r>
          </a:p>
          <a:p>
            <a:pPr lvl="1" algn="just">
              <a:buFont typeface="Wingdings" panose="05000000000000000000" pitchFamily="2" charset="2"/>
              <a:buChar char="v"/>
            </a:pPr>
            <a:r>
              <a:rPr lang="tr-TR" sz="1600" dirty="0"/>
              <a:t>Türk menşeli maddeler, faydalanan ülkelerden birinde elde edilen bir  ürün içine dâhil edildikleri takdirde faydalanan ülke menşeli olarak kabul edilir. Söz konusu maddelerin yetersiz işçilik veya işlemlerin ötesinde bir işçilik veya işlemden geçmiş olmaları koşuluyla yeterli işçilik veya işlemden geçmiş olmaları şartı aranmaz</a:t>
            </a:r>
            <a:r>
              <a:rPr lang="tr-TR" sz="1600" dirty="0" smtClean="0"/>
              <a:t>.</a:t>
            </a:r>
            <a:endParaRPr lang="tr-TR" sz="1600" dirty="0"/>
          </a:p>
        </p:txBody>
      </p:sp>
    </p:spTree>
    <p:extLst>
      <p:ext uri="{BB962C8B-B14F-4D97-AF65-F5344CB8AC3E}">
        <p14:creationId xmlns:p14="http://schemas.microsoft.com/office/powerpoint/2010/main" val="78671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mage1.jpeg"/>
          <p:cNvPicPr/>
          <p:nvPr/>
        </p:nvPicPr>
        <p:blipFill>
          <a:blip r:embed="rId2" cstate="print"/>
          <a:stretch>
            <a:fillRect/>
          </a:stretch>
        </p:blipFill>
        <p:spPr>
          <a:xfrm>
            <a:off x="2211070" y="0"/>
            <a:ext cx="4721860" cy="6858000"/>
          </a:xfrm>
          <a:prstGeom prst="rect">
            <a:avLst/>
          </a:prstGeom>
        </p:spPr>
      </p:pic>
    </p:spTree>
    <p:extLst>
      <p:ext uri="{BB962C8B-B14F-4D97-AF65-F5344CB8AC3E}">
        <p14:creationId xmlns:p14="http://schemas.microsoft.com/office/powerpoint/2010/main" val="115890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3000" b="1" dirty="0"/>
              <a:t>Ticaret ve Sanayi Odalarınca Yapılacak Tasdik </a:t>
            </a:r>
            <a:r>
              <a:rPr lang="tr-TR" sz="3000" b="1" dirty="0" smtClean="0"/>
              <a:t>İşlemleri</a:t>
            </a:r>
            <a:endParaRPr lang="tr-TR" sz="3000" dirty="0"/>
          </a:p>
        </p:txBody>
      </p:sp>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2500" dirty="0"/>
              <a:t>Odalar, sertifikaların kurallara uygun olarak doldurulup doldurulmadığını kontrol edip gerekiyorsa sertifikada kayıtlı eşyanın, ilgili mevzuat uyarınca Türkiye menşeli olduğu veya sayıldığı hususunda tevsik edici  (ispat  edici) diğer evrakı da inceleyerek kesin bir kanıya vardıktan sonra gerekli işlemleri tanımlar.</a:t>
            </a:r>
          </a:p>
          <a:p>
            <a:pPr algn="just"/>
            <a:endParaRPr lang="tr-TR" sz="2500" dirty="0"/>
          </a:p>
        </p:txBody>
      </p:sp>
    </p:spTree>
    <p:extLst>
      <p:ext uri="{BB962C8B-B14F-4D97-AF65-F5344CB8AC3E}">
        <p14:creationId xmlns:p14="http://schemas.microsoft.com/office/powerpoint/2010/main" val="19006944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284</TotalTime>
  <Words>2717</Words>
  <Application>Microsoft Office PowerPoint</Application>
  <PresentationFormat>Ekran Gösterisi (4:3)</PresentationFormat>
  <Paragraphs>278</Paragraphs>
  <Slides>43</Slides>
  <Notes>15</Notes>
  <HiddenSlides>0</HiddenSlides>
  <MMClips>0</MMClips>
  <ScaleCrop>false</ScaleCrop>
  <HeadingPairs>
    <vt:vector size="4" baseType="variant">
      <vt:variant>
        <vt:lpstr>Tema</vt:lpstr>
      </vt:variant>
      <vt:variant>
        <vt:i4>2</vt:i4>
      </vt:variant>
      <vt:variant>
        <vt:lpstr>Slayt Başlıkları</vt:lpstr>
      </vt:variant>
      <vt:variant>
        <vt:i4>43</vt:i4>
      </vt:variant>
    </vt:vector>
  </HeadingPairs>
  <TitlesOfParts>
    <vt:vector size="45" baseType="lpstr">
      <vt:lpstr>Akış</vt:lpstr>
      <vt:lpstr>Üst Düzey</vt:lpstr>
      <vt:lpstr>      Bu proje Avrupa Birliği ve Türkiye Cumhuriyeti tarafından finanse edilmektedir. </vt:lpstr>
      <vt:lpstr>EUR.1 VE A.TR BELGELERİ </vt:lpstr>
      <vt:lpstr>EUR.1 Dolaşım Sertifikası</vt:lpstr>
      <vt:lpstr>PowerPoint Sunusu</vt:lpstr>
      <vt:lpstr>EUR.1 Dolaşım Sertifikasının Kullanıldığı Ülkeler</vt:lpstr>
      <vt:lpstr>Serbest Ticaret Anlaşması Yapılan Ülkeler</vt:lpstr>
      <vt:lpstr>Düzenlenme Şekli</vt:lpstr>
      <vt:lpstr>PowerPoint Sunusu</vt:lpstr>
      <vt:lpstr>Ticaret ve Sanayi Odalarınca Yapılacak Tasdik İşlemleri</vt:lpstr>
      <vt:lpstr>Ticaret ve Sanayi Odalarınca Yapılacak Tasdik İşlemleri</vt:lpstr>
      <vt:lpstr>Onay için gerekli belgeler</vt:lpstr>
      <vt:lpstr>Dolaşım Belgesi (Movement Certificate)</vt:lpstr>
      <vt:lpstr>Hangi eşya için A.TR Dolaşım Belgesi düzenlenmesi gerekmemektedir?</vt:lpstr>
      <vt:lpstr>A.TR Dolaşım Belgesi eşyanın KDV’den de muaf olmasını sağlar mı?</vt:lpstr>
      <vt:lpstr>A.TR Dolaşım Belgesi almak için nereye başvurulur?</vt:lpstr>
      <vt:lpstr>PowerPoint Sunusu</vt:lpstr>
      <vt:lpstr>Hangi ülkelere yapılan ihracatta A.TR Dolaşım Belgesi düzenlenebilir?</vt:lpstr>
      <vt:lpstr>Ticaret ve Sanayi Odalarınca Yapılacak Tasdik İşlemleri</vt:lpstr>
      <vt:lpstr>Ticaret ve Sanayi Odalarınca Yapılacak Tasdik İşlemleri</vt:lpstr>
      <vt:lpstr>Ticaret ve Sanayi Odalarınca Yapılacak Tasdik İşlemleri</vt:lpstr>
      <vt:lpstr>Oda Tarafından Tasdik Edilen Bir A.TR Belgesinin Değiştirilmesi veya Belgenin İptali</vt:lpstr>
      <vt:lpstr>A.TR Dolaşım Belgelerinin Eşyanın İhracından Sonra Verilmesi</vt:lpstr>
      <vt:lpstr>A.TR Dolaşım Belgelerinin İbraz Süreleri ve İbraz Sürelerinin Uzatılması</vt:lpstr>
      <vt:lpstr>PowerPoint Sunusu</vt:lpstr>
      <vt:lpstr>PowerPoint Sunusu</vt:lpstr>
      <vt:lpstr>PowerPoint Sunusu</vt:lpstr>
      <vt:lpstr>PowerPoint Sunusu</vt:lpstr>
      <vt:lpstr>MENŞE ŞEHADETNAMESİ VE FORM A BELGELERİ</vt:lpstr>
      <vt:lpstr>Menşe Şehadetnamesi (ABC Formu)</vt:lpstr>
      <vt:lpstr>Menşe Şehadetnamesi (ABC Formu)</vt:lpstr>
      <vt:lpstr>Menşe Şehadetnamesi (ABC Formu)</vt:lpstr>
      <vt:lpstr>Menşe Şehadetnamesi ile EUR.1 Dolaşım Sertifikası Arasındaki Fark</vt:lpstr>
      <vt:lpstr>Düzenleme Şekli</vt:lpstr>
      <vt:lpstr>Ticaret ve Sanayi Odalarınca Yapılacak Tasdik İşlemleri</vt:lpstr>
      <vt:lpstr>PowerPoint Sunusu</vt:lpstr>
      <vt:lpstr>Menşe Şehadetnamelerinde Yazılı Bilgiler</vt:lpstr>
      <vt:lpstr>Form A Belgeleri (Özel Menşe Şehadetnamesi)</vt:lpstr>
      <vt:lpstr>Form A Belgesi ile EUR.1 Belgesi arasındaki fark</vt:lpstr>
      <vt:lpstr>Özel Menşe (Form A) Verilen Ülkeler</vt:lpstr>
      <vt:lpstr>Ticaret ve Sanayi Odalarınca Yapılacak Tasdik İşlemleri</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DOLAŞIM VE MENŞE BELGELERİ</dc:title>
  <dc:creator>st</dc:creator>
  <cp:lastModifiedBy>Bilal Keskin</cp:lastModifiedBy>
  <cp:revision>23</cp:revision>
  <dcterms:created xsi:type="dcterms:W3CDTF">2016-03-22T08:51:58Z</dcterms:created>
  <dcterms:modified xsi:type="dcterms:W3CDTF">2016-04-24T07:46:41Z</dcterms:modified>
</cp:coreProperties>
</file>